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01" r:id="rId3"/>
    <p:sldId id="304" r:id="rId4"/>
    <p:sldId id="392" r:id="rId5"/>
    <p:sldId id="386" r:id="rId6"/>
    <p:sldId id="391" r:id="rId7"/>
    <p:sldId id="387" r:id="rId8"/>
    <p:sldId id="388" r:id="rId9"/>
    <p:sldId id="389" r:id="rId10"/>
    <p:sldId id="390" r:id="rId11"/>
    <p:sldId id="353" r:id="rId12"/>
    <p:sldId id="393" r:id="rId13"/>
    <p:sldId id="394" r:id="rId14"/>
    <p:sldId id="395" r:id="rId15"/>
    <p:sldId id="396" r:id="rId16"/>
    <p:sldId id="383" r:id="rId17"/>
    <p:sldId id="397" r:id="rId18"/>
    <p:sldId id="384" r:id="rId19"/>
    <p:sldId id="38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5750" autoAdjust="0"/>
  </p:normalViewPr>
  <p:slideViewPr>
    <p:cSldViewPr snapToGrid="0">
      <p:cViewPr varScale="1">
        <p:scale>
          <a:sx n="72" d="100"/>
          <a:sy n="72" d="100"/>
        </p:scale>
        <p:origin x="60"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0930DC-DD40-4EB7-9762-BEE4045BDA6A}" type="datetimeFigureOut">
              <a:rPr lang="en-MY" smtClean="0"/>
              <a:t>8/11/2021</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6BB46F-09D2-45DC-BF54-D905F66EF0CE}" type="slidenum">
              <a:rPr lang="en-MY" smtClean="0"/>
              <a:t>‹#›</a:t>
            </a:fld>
            <a:endParaRPr lang="en-MY"/>
          </a:p>
        </p:txBody>
      </p:sp>
    </p:spTree>
    <p:extLst>
      <p:ext uri="{BB962C8B-B14F-4D97-AF65-F5344CB8AC3E}">
        <p14:creationId xmlns:p14="http://schemas.microsoft.com/office/powerpoint/2010/main" val="120632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6BB46F-09D2-45DC-BF54-D905F66EF0CE}" type="slidenum">
              <a:rPr lang="en-MY" smtClean="0"/>
              <a:t>1</a:t>
            </a:fld>
            <a:endParaRPr lang="en-MY"/>
          </a:p>
        </p:txBody>
      </p:sp>
    </p:spTree>
    <p:extLst>
      <p:ext uri="{BB962C8B-B14F-4D97-AF65-F5344CB8AC3E}">
        <p14:creationId xmlns:p14="http://schemas.microsoft.com/office/powerpoint/2010/main" val="64191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5"/>
          </p:nvPr>
        </p:nvSpPr>
        <p:spPr/>
        <p:txBody>
          <a:bodyPr/>
          <a:lstStyle/>
          <a:p>
            <a:fld id="{926BB46F-09D2-45DC-BF54-D905F66EF0CE}" type="slidenum">
              <a:rPr lang="en-MY" smtClean="0"/>
              <a:t>5</a:t>
            </a:fld>
            <a:endParaRPr lang="en-MY"/>
          </a:p>
        </p:txBody>
      </p:sp>
    </p:spTree>
    <p:extLst>
      <p:ext uri="{BB962C8B-B14F-4D97-AF65-F5344CB8AC3E}">
        <p14:creationId xmlns:p14="http://schemas.microsoft.com/office/powerpoint/2010/main" val="2892087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OnCreate</a:t>
            </a:r>
            <a:r>
              <a:rPr lang="en-US" dirty="0"/>
              <a:t> is the first to be called when activity is first created. This is the place where we can create and </a:t>
            </a:r>
            <a:r>
              <a:rPr lang="en-US" dirty="0" err="1"/>
              <a:t>setu</a:t>
            </a:r>
            <a:r>
              <a:rPr lang="en-US" dirty="0"/>
              <a:t> views and accumulate the app’s state.</a:t>
            </a:r>
          </a:p>
          <a:p>
            <a:endParaRPr lang="en-MY" dirty="0"/>
          </a:p>
        </p:txBody>
      </p:sp>
      <p:sp>
        <p:nvSpPr>
          <p:cNvPr id="4" name="Slide Number Placeholder 3"/>
          <p:cNvSpPr>
            <a:spLocks noGrp="1"/>
          </p:cNvSpPr>
          <p:nvPr>
            <p:ph type="sldNum" sz="quarter" idx="5"/>
          </p:nvPr>
        </p:nvSpPr>
        <p:spPr/>
        <p:txBody>
          <a:bodyPr/>
          <a:lstStyle/>
          <a:p>
            <a:fld id="{926BB46F-09D2-45DC-BF54-D905F66EF0CE}" type="slidenum">
              <a:rPr lang="en-MY" smtClean="0"/>
              <a:t>7</a:t>
            </a:fld>
            <a:endParaRPr lang="en-MY"/>
          </a:p>
        </p:txBody>
      </p:sp>
    </p:spTree>
    <p:extLst>
      <p:ext uri="{BB962C8B-B14F-4D97-AF65-F5344CB8AC3E}">
        <p14:creationId xmlns:p14="http://schemas.microsoft.com/office/powerpoint/2010/main" val="3990264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onStart</a:t>
            </a:r>
            <a:r>
              <a:rPr lang="en-US" dirty="0"/>
              <a:t>() is called immediately after </a:t>
            </a:r>
            <a:r>
              <a:rPr lang="en-US" dirty="0" err="1"/>
              <a:t>onCreate</a:t>
            </a:r>
            <a:r>
              <a:rPr lang="en-US" dirty="0"/>
              <a:t>(). It will make the app visible to the user.</a:t>
            </a:r>
          </a:p>
          <a:p>
            <a:endParaRPr lang="en-US" dirty="0"/>
          </a:p>
          <a:p>
            <a:r>
              <a:rPr lang="en-US" dirty="0" err="1"/>
              <a:t>onResume</a:t>
            </a:r>
            <a:r>
              <a:rPr lang="en-US" dirty="0"/>
              <a:t>() is the stage when your users can finally interact with your application.</a:t>
            </a:r>
          </a:p>
          <a:p>
            <a:endParaRPr lang="en-US" dirty="0"/>
          </a:p>
          <a:p>
            <a:endParaRPr lang="en-MY" dirty="0"/>
          </a:p>
        </p:txBody>
      </p:sp>
      <p:sp>
        <p:nvSpPr>
          <p:cNvPr id="4" name="Slide Number Placeholder 3"/>
          <p:cNvSpPr>
            <a:spLocks noGrp="1"/>
          </p:cNvSpPr>
          <p:nvPr>
            <p:ph type="sldNum" sz="quarter" idx="5"/>
          </p:nvPr>
        </p:nvSpPr>
        <p:spPr/>
        <p:txBody>
          <a:bodyPr/>
          <a:lstStyle/>
          <a:p>
            <a:fld id="{926BB46F-09D2-45DC-BF54-D905F66EF0CE}" type="slidenum">
              <a:rPr lang="en-MY" smtClean="0"/>
              <a:t>8</a:t>
            </a:fld>
            <a:endParaRPr lang="en-MY"/>
          </a:p>
        </p:txBody>
      </p:sp>
    </p:spTree>
    <p:extLst>
      <p:ext uri="{BB962C8B-B14F-4D97-AF65-F5344CB8AC3E}">
        <p14:creationId xmlns:p14="http://schemas.microsoft.com/office/powerpoint/2010/main" val="15127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onPause</a:t>
            </a:r>
            <a:r>
              <a:rPr lang="en-US" dirty="0"/>
              <a:t>() is called when another activity comes into foreground. Our other activity may still be visible in the background, however we won’t be able to interact with it. An example: </a:t>
            </a:r>
            <a:r>
              <a:rPr lang="en-US" dirty="0" err="1"/>
              <a:t>bila</a:t>
            </a:r>
            <a:r>
              <a:rPr lang="en-US" dirty="0"/>
              <a:t> </a:t>
            </a:r>
            <a:r>
              <a:rPr lang="en-US" dirty="0" err="1"/>
              <a:t>ngh</a:t>
            </a:r>
            <a:r>
              <a:rPr lang="en-US" dirty="0"/>
              <a:t> </a:t>
            </a:r>
            <a:r>
              <a:rPr lang="en-US" dirty="0" err="1"/>
              <a:t>guna</a:t>
            </a:r>
            <a:r>
              <a:rPr lang="en-US" dirty="0"/>
              <a:t> apps.. Then </a:t>
            </a:r>
            <a:r>
              <a:rPr lang="en-US" dirty="0" err="1"/>
              <a:t>ade</a:t>
            </a:r>
            <a:r>
              <a:rPr lang="en-US" dirty="0"/>
              <a:t> incoming call</a:t>
            </a:r>
            <a:r>
              <a:rPr lang="en-MY" dirty="0"/>
              <a:t>, </a:t>
            </a:r>
            <a:r>
              <a:rPr lang="en-MY" dirty="0" err="1"/>
              <a:t>kita</a:t>
            </a:r>
            <a:r>
              <a:rPr lang="en-MY" dirty="0"/>
              <a:t> open dialog box </a:t>
            </a:r>
            <a:r>
              <a:rPr lang="en-MY" dirty="0" err="1"/>
              <a:t>atau</a:t>
            </a:r>
            <a:r>
              <a:rPr lang="en-MY" dirty="0"/>
              <a:t> </a:t>
            </a:r>
            <a:r>
              <a:rPr lang="en-MY" dirty="0" err="1"/>
              <a:t>sthing</a:t>
            </a:r>
            <a:r>
              <a:rPr lang="en-MY" dirty="0"/>
              <a:t> else la</a:t>
            </a:r>
          </a:p>
          <a:p>
            <a:endParaRPr lang="en-MY" dirty="0"/>
          </a:p>
          <a:p>
            <a:r>
              <a:rPr lang="en-MY" dirty="0" err="1"/>
              <a:t>onStop</a:t>
            </a:r>
            <a:r>
              <a:rPr lang="en-MY" dirty="0"/>
              <a:t>() </a:t>
            </a:r>
          </a:p>
          <a:p>
            <a:r>
              <a:rPr lang="en-MY" dirty="0"/>
              <a:t>When this executed you won’t be able to see your activity or interact with it. It’s important to note if an activity is completely obscured(keep from being seen) by another activity, it is stopped. It still retains all state and member information. But it is no longer visible to the user so its window is hidden.</a:t>
            </a:r>
            <a:endParaRPr lang="en-US" dirty="0"/>
          </a:p>
        </p:txBody>
      </p:sp>
      <p:sp>
        <p:nvSpPr>
          <p:cNvPr id="4" name="Slide Number Placeholder 3"/>
          <p:cNvSpPr>
            <a:spLocks noGrp="1"/>
          </p:cNvSpPr>
          <p:nvPr>
            <p:ph type="sldNum" sz="quarter" idx="5"/>
          </p:nvPr>
        </p:nvSpPr>
        <p:spPr/>
        <p:txBody>
          <a:bodyPr/>
          <a:lstStyle/>
          <a:p>
            <a:fld id="{926BB46F-09D2-45DC-BF54-D905F66EF0CE}" type="slidenum">
              <a:rPr lang="en-MY" smtClean="0"/>
              <a:t>9</a:t>
            </a:fld>
            <a:endParaRPr lang="en-MY"/>
          </a:p>
        </p:txBody>
      </p:sp>
    </p:spTree>
    <p:extLst>
      <p:ext uri="{BB962C8B-B14F-4D97-AF65-F5344CB8AC3E}">
        <p14:creationId xmlns:p14="http://schemas.microsoft.com/office/powerpoint/2010/main" val="4179653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onDestroy</a:t>
            </a:r>
            <a:r>
              <a:rPr lang="en-US" dirty="0"/>
              <a:t>()</a:t>
            </a:r>
          </a:p>
          <a:p>
            <a:r>
              <a:rPr lang="en-US" dirty="0"/>
              <a:t>This is called when we reached the final stage of an activity. There’s no going back. </a:t>
            </a:r>
          </a:p>
          <a:p>
            <a:r>
              <a:rPr lang="en-US" dirty="0"/>
              <a:t>At this point the system is free to garbage collect the activity data to free up space.</a:t>
            </a:r>
          </a:p>
          <a:p>
            <a:endParaRPr lang="en-MY" dirty="0"/>
          </a:p>
        </p:txBody>
      </p:sp>
      <p:sp>
        <p:nvSpPr>
          <p:cNvPr id="4" name="Slide Number Placeholder 3"/>
          <p:cNvSpPr>
            <a:spLocks noGrp="1"/>
          </p:cNvSpPr>
          <p:nvPr>
            <p:ph type="sldNum" sz="quarter" idx="5"/>
          </p:nvPr>
        </p:nvSpPr>
        <p:spPr/>
        <p:txBody>
          <a:bodyPr/>
          <a:lstStyle/>
          <a:p>
            <a:fld id="{926BB46F-09D2-45DC-BF54-D905F66EF0CE}" type="slidenum">
              <a:rPr lang="en-MY" smtClean="0"/>
              <a:t>10</a:t>
            </a:fld>
            <a:endParaRPr lang="en-MY"/>
          </a:p>
        </p:txBody>
      </p:sp>
    </p:spTree>
    <p:extLst>
      <p:ext uri="{BB962C8B-B14F-4D97-AF65-F5344CB8AC3E}">
        <p14:creationId xmlns:p14="http://schemas.microsoft.com/office/powerpoint/2010/main" val="3132742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5"/>
          </p:nvPr>
        </p:nvSpPr>
        <p:spPr/>
        <p:txBody>
          <a:bodyPr/>
          <a:lstStyle/>
          <a:p>
            <a:fld id="{926BB46F-09D2-45DC-BF54-D905F66EF0CE}" type="slidenum">
              <a:rPr lang="en-MY" smtClean="0"/>
              <a:t>12</a:t>
            </a:fld>
            <a:endParaRPr lang="en-MY"/>
          </a:p>
        </p:txBody>
      </p:sp>
    </p:spTree>
    <p:extLst>
      <p:ext uri="{BB962C8B-B14F-4D97-AF65-F5344CB8AC3E}">
        <p14:creationId xmlns:p14="http://schemas.microsoft.com/office/powerpoint/2010/main" val="1397184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1D53F-EDE0-44A8-969B-749115E5E2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90B597CD-E295-44F9-90A3-E4BEA5A329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4A658F2B-E007-4062-B7F1-5A6CB5BD1964}"/>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5" name="Footer Placeholder 4">
            <a:extLst>
              <a:ext uri="{FF2B5EF4-FFF2-40B4-BE49-F238E27FC236}">
                <a16:creationId xmlns:a16="http://schemas.microsoft.com/office/drawing/2014/main" id="{AC59C9E7-4721-445D-A2F9-524E93ED3BD5}"/>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937A34C-85D7-4864-9CBF-4DDCA80B339E}"/>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324178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AD039-228D-4B4A-BC8E-32C3A2C475F3}"/>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F7887C3E-ABDB-4DC7-B7B4-F462B2787E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003E2EA6-2A27-4C9F-B788-68DD4344C8A1}"/>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5" name="Footer Placeholder 4">
            <a:extLst>
              <a:ext uri="{FF2B5EF4-FFF2-40B4-BE49-F238E27FC236}">
                <a16:creationId xmlns:a16="http://schemas.microsoft.com/office/drawing/2014/main" id="{CDFE8BEC-8CC3-467E-9797-44D8FF7A9206}"/>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00230A8-92B2-4CDC-AC93-AA8EF3A37970}"/>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1754330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60F299-9585-4D30-B796-F52605EB181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D3C99F7C-F0DB-4BFC-8AB8-CF5AC90C91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FD536FC3-ED9B-4FDC-8F06-657ACEDB56FB}"/>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5" name="Footer Placeholder 4">
            <a:extLst>
              <a:ext uri="{FF2B5EF4-FFF2-40B4-BE49-F238E27FC236}">
                <a16:creationId xmlns:a16="http://schemas.microsoft.com/office/drawing/2014/main" id="{0442121C-BC61-4592-B83D-BA7C01E4D863}"/>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306311F5-1AD0-4D16-A4E0-16DC472AFAA8}"/>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445072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C1D7E-2E6F-41F9-AC48-5E0E7C75147A}"/>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28DB9D66-654E-486A-AA74-78736A3336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BF501A98-C5C0-4D1A-8577-46F6923E7614}"/>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5" name="Footer Placeholder 4">
            <a:extLst>
              <a:ext uri="{FF2B5EF4-FFF2-40B4-BE49-F238E27FC236}">
                <a16:creationId xmlns:a16="http://schemas.microsoft.com/office/drawing/2014/main" id="{5F27CF8F-8895-423F-A854-EBF347A25C0B}"/>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56CDCCAF-CCD6-4549-8739-78756BA3E94B}"/>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2840746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7430D-A20D-45C2-935D-92D16DACB2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C3BAF748-515B-4683-B153-010C84125C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35C085-563D-4D2A-8F4B-0505AC7EECC4}"/>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5" name="Footer Placeholder 4">
            <a:extLst>
              <a:ext uri="{FF2B5EF4-FFF2-40B4-BE49-F238E27FC236}">
                <a16:creationId xmlns:a16="http://schemas.microsoft.com/office/drawing/2014/main" id="{0B4E7DC7-5440-4DE1-8127-F6FD88C04619}"/>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485EF290-96DC-4CD9-ADED-66A48F8C7435}"/>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430768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99288-00FF-4473-B603-92388F067625}"/>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08AA4CD2-2BD7-459F-96DC-CC9E62EA7E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60A58AE7-375F-469A-AD26-E836FA8343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6BF4A981-F934-4C05-A28C-91D8A6C8E199}"/>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6" name="Footer Placeholder 5">
            <a:extLst>
              <a:ext uri="{FF2B5EF4-FFF2-40B4-BE49-F238E27FC236}">
                <a16:creationId xmlns:a16="http://schemas.microsoft.com/office/drawing/2014/main" id="{4AA5830A-7FCA-4A14-A84D-82B75AEEF3F5}"/>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5FA389B3-F49F-4E64-9203-5494971F3EA3}"/>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315822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A1AC-0334-4D91-839C-720FCDF61CA0}"/>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D49C088A-37A8-4F0A-BEDF-80E219B4E0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F4EFA3-04E1-4670-837A-D34EDD2A9D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C041DEC2-72A1-482F-A95D-CE88C47E87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10F00C-CD91-4E04-B0F1-B5BD0A8E70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40F6D1D1-F64E-4E8D-80FA-F05F69603EAA}"/>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8" name="Footer Placeholder 7">
            <a:extLst>
              <a:ext uri="{FF2B5EF4-FFF2-40B4-BE49-F238E27FC236}">
                <a16:creationId xmlns:a16="http://schemas.microsoft.com/office/drawing/2014/main" id="{8FA90814-0EEB-4124-A184-BC5C089BDDD0}"/>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4727899D-A921-4E71-B10D-068DBE727CC2}"/>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311713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F4E1B-8473-46BA-B075-8AF431CAD45B}"/>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2D5D4168-F11F-4BD8-9681-C04ED076D22B}"/>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4" name="Footer Placeholder 3">
            <a:extLst>
              <a:ext uri="{FF2B5EF4-FFF2-40B4-BE49-F238E27FC236}">
                <a16:creationId xmlns:a16="http://schemas.microsoft.com/office/drawing/2014/main" id="{FD877CBF-0ED4-41C9-850A-8D9E7D785601}"/>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5EFED18C-4CE9-4B66-A497-687571AAF879}"/>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1165375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A09E5C-FEB9-417F-87AF-FFE0E27EAFE6}"/>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3" name="Footer Placeholder 2">
            <a:extLst>
              <a:ext uri="{FF2B5EF4-FFF2-40B4-BE49-F238E27FC236}">
                <a16:creationId xmlns:a16="http://schemas.microsoft.com/office/drawing/2014/main" id="{039EE49D-53B1-4771-A240-BC397A46106D}"/>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3EF72BF9-72A9-47DA-AA93-90F38377E1FB}"/>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319549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5B258-839B-45E2-8576-4E42A93DE9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22BAB554-5F17-4B61-93E9-567F8A3A14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0E4717AC-145E-4650-AB33-516D63A60D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661C04-C27B-45C2-A070-FA7971DB4E44}"/>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6" name="Footer Placeholder 5">
            <a:extLst>
              <a:ext uri="{FF2B5EF4-FFF2-40B4-BE49-F238E27FC236}">
                <a16:creationId xmlns:a16="http://schemas.microsoft.com/office/drawing/2014/main" id="{22E9D294-D1C4-4299-8D21-7C0157938C59}"/>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1137D592-5116-40F6-8B68-9742EF7A0A00}"/>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2551833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B17FE-8D4F-4A20-9CFB-6EBA0842CC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22DF3DA4-66BA-4976-BBD6-EF08376760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0CF9126A-F8F9-4436-B2CE-07EEE448E3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E633E5-6BB1-46F4-9E52-4B4FC6DF16BB}"/>
              </a:ext>
            </a:extLst>
          </p:cNvPr>
          <p:cNvSpPr>
            <a:spLocks noGrp="1"/>
          </p:cNvSpPr>
          <p:nvPr>
            <p:ph type="dt" sz="half" idx="10"/>
          </p:nvPr>
        </p:nvSpPr>
        <p:spPr/>
        <p:txBody>
          <a:bodyPr/>
          <a:lstStyle/>
          <a:p>
            <a:fld id="{C64AB2F8-1703-4031-B3E3-7E8E3662BEFB}" type="datetimeFigureOut">
              <a:rPr lang="en-MY" smtClean="0"/>
              <a:t>8/11/2021</a:t>
            </a:fld>
            <a:endParaRPr lang="en-MY"/>
          </a:p>
        </p:txBody>
      </p:sp>
      <p:sp>
        <p:nvSpPr>
          <p:cNvPr id="6" name="Footer Placeholder 5">
            <a:extLst>
              <a:ext uri="{FF2B5EF4-FFF2-40B4-BE49-F238E27FC236}">
                <a16:creationId xmlns:a16="http://schemas.microsoft.com/office/drawing/2014/main" id="{F83E8B80-B6C9-4059-9525-8D8112A3F7E6}"/>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5E9A84B8-3900-413B-B956-E5C700BC0B28}"/>
              </a:ext>
            </a:extLst>
          </p:cNvPr>
          <p:cNvSpPr>
            <a:spLocks noGrp="1"/>
          </p:cNvSpPr>
          <p:nvPr>
            <p:ph type="sldNum" sz="quarter" idx="12"/>
          </p:nvPr>
        </p:nvSpPr>
        <p:spPr/>
        <p:txBody>
          <a:bodyPr/>
          <a:lstStyle/>
          <a:p>
            <a:fld id="{48A4D651-AF02-4AF3-A166-8585B96D9170}" type="slidenum">
              <a:rPr lang="en-MY" smtClean="0"/>
              <a:t>‹#›</a:t>
            </a:fld>
            <a:endParaRPr lang="en-MY"/>
          </a:p>
        </p:txBody>
      </p:sp>
    </p:spTree>
    <p:extLst>
      <p:ext uri="{BB962C8B-B14F-4D97-AF65-F5344CB8AC3E}">
        <p14:creationId xmlns:p14="http://schemas.microsoft.com/office/powerpoint/2010/main" val="3357028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F11FC-C48A-41A7-BFCA-25FA3AE5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2EB8EECD-680E-463E-885A-1BE4EB2371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EC51E3E7-C264-4A54-A8A5-3231914DEF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4AB2F8-1703-4031-B3E3-7E8E3662BEFB}" type="datetimeFigureOut">
              <a:rPr lang="en-MY" smtClean="0"/>
              <a:t>8/11/2021</a:t>
            </a:fld>
            <a:endParaRPr lang="en-MY"/>
          </a:p>
        </p:txBody>
      </p:sp>
      <p:sp>
        <p:nvSpPr>
          <p:cNvPr id="5" name="Footer Placeholder 4">
            <a:extLst>
              <a:ext uri="{FF2B5EF4-FFF2-40B4-BE49-F238E27FC236}">
                <a16:creationId xmlns:a16="http://schemas.microsoft.com/office/drawing/2014/main" id="{C9756985-08A1-46A4-B748-1F712A6448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D5F667B3-E9BD-44AB-843E-258764D22C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4D651-AF02-4AF3-A166-8585B96D9170}" type="slidenum">
              <a:rPr lang="en-MY" smtClean="0"/>
              <a:t>‹#›</a:t>
            </a:fld>
            <a:endParaRPr lang="en-MY"/>
          </a:p>
        </p:txBody>
      </p:sp>
    </p:spTree>
    <p:extLst>
      <p:ext uri="{BB962C8B-B14F-4D97-AF65-F5344CB8AC3E}">
        <p14:creationId xmlns:p14="http://schemas.microsoft.com/office/powerpoint/2010/main" val="593581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67962B5-4793-48CB-A5C9-59373B0E1860}"/>
              </a:ext>
            </a:extLst>
          </p:cNvPr>
          <p:cNvPicPr>
            <a:picLocks noChangeAspect="1"/>
          </p:cNvPicPr>
          <p:nvPr/>
        </p:nvPicPr>
        <p:blipFill rotWithShape="1">
          <a:blip r:embed="rId3"/>
          <a:srcRect t="15730"/>
          <a:stretch/>
        </p:blipFill>
        <p:spPr>
          <a:xfrm>
            <a:off x="-3047" y="10"/>
            <a:ext cx="12191999" cy="6857990"/>
          </a:xfrm>
          <a:prstGeom prst="rect">
            <a:avLst/>
          </a:prstGeom>
        </p:spPr>
      </p:pic>
      <p:sp>
        <p:nvSpPr>
          <p:cNvPr id="11" name="Rectangle 1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4C3277-DD59-4B74-BE9B-9C67D4285AA5}"/>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en-US" sz="5200" b="1" dirty="0"/>
              <a:t>ANDROID ACTIVITIES AND LIFE CYCLE</a:t>
            </a:r>
            <a:endParaRPr lang="en-MY" sz="5200" b="1" dirty="0"/>
          </a:p>
        </p:txBody>
      </p:sp>
      <p:sp>
        <p:nvSpPr>
          <p:cNvPr id="3" name="Subtitle 2">
            <a:extLst>
              <a:ext uri="{FF2B5EF4-FFF2-40B4-BE49-F238E27FC236}">
                <a16:creationId xmlns:a16="http://schemas.microsoft.com/office/drawing/2014/main" id="{77E6B017-5D99-4CEF-B785-6655F9311215}"/>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endParaRPr lang="en-MY" dirty="0">
              <a:solidFill>
                <a:srgbClr val="FFFFFF"/>
              </a:solidFill>
            </a:endParaRPr>
          </a:p>
        </p:txBody>
      </p:sp>
    </p:spTree>
    <p:extLst>
      <p:ext uri="{BB962C8B-B14F-4D97-AF65-F5344CB8AC3E}">
        <p14:creationId xmlns:p14="http://schemas.microsoft.com/office/powerpoint/2010/main" val="2213903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8">
            <a:extLst>
              <a:ext uri="{FF2B5EF4-FFF2-40B4-BE49-F238E27FC236}">
                <a16:creationId xmlns:a16="http://schemas.microsoft.com/office/drawing/2014/main" id="{202531C3-9E38-4A6D-B44C-64F07B15F332}"/>
              </a:ext>
            </a:extLst>
          </p:cNvPr>
          <p:cNvGraphicFramePr>
            <a:graphicFrameLocks noGrp="1"/>
          </p:cNvGraphicFramePr>
          <p:nvPr>
            <p:extLst>
              <p:ext uri="{D42A27DB-BD31-4B8C-83A1-F6EECF244321}">
                <p14:modId xmlns:p14="http://schemas.microsoft.com/office/powerpoint/2010/main" val="3292578204"/>
              </p:ext>
            </p:extLst>
          </p:nvPr>
        </p:nvGraphicFramePr>
        <p:xfrm>
          <a:off x="838200" y="191770"/>
          <a:ext cx="10515600" cy="5455920"/>
        </p:xfrm>
        <a:graphic>
          <a:graphicData uri="http://schemas.openxmlformats.org/drawingml/2006/table">
            <a:tbl>
              <a:tblPr firstRow="1" bandRow="1">
                <a:tableStyleId>{21E4AEA4-8DFA-4A89-87EB-49C32662AFE0}</a:tableStyleId>
              </a:tblPr>
              <a:tblGrid>
                <a:gridCol w="5257800">
                  <a:extLst>
                    <a:ext uri="{9D8B030D-6E8A-4147-A177-3AD203B41FA5}">
                      <a16:colId xmlns:a16="http://schemas.microsoft.com/office/drawing/2014/main" val="2539838145"/>
                    </a:ext>
                  </a:extLst>
                </a:gridCol>
                <a:gridCol w="5257800">
                  <a:extLst>
                    <a:ext uri="{9D8B030D-6E8A-4147-A177-3AD203B41FA5}">
                      <a16:colId xmlns:a16="http://schemas.microsoft.com/office/drawing/2014/main" val="2684915226"/>
                    </a:ext>
                  </a:extLst>
                </a:gridCol>
              </a:tblGrid>
              <a:tr h="513080">
                <a:tc>
                  <a:txBody>
                    <a:bodyPr/>
                    <a:lstStyle/>
                    <a:p>
                      <a:pPr algn="ctr"/>
                      <a:r>
                        <a:rPr lang="en-US" sz="2800" dirty="0">
                          <a:solidFill>
                            <a:schemeClr val="tx1"/>
                          </a:solidFill>
                        </a:rPr>
                        <a:t>CALLBACKS</a:t>
                      </a:r>
                      <a:endParaRPr lang="en-MY" sz="280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tx1"/>
                          </a:solidFill>
                        </a:rPr>
                        <a:t>DESCRIPTION</a:t>
                      </a:r>
                      <a:endParaRPr lang="en-MY" sz="2800" dirty="0">
                        <a:solidFill>
                          <a:schemeClr val="tx1"/>
                        </a:solidFill>
                      </a:endParaRPr>
                    </a:p>
                  </a:txBody>
                  <a:tcPr/>
                </a:tc>
                <a:extLst>
                  <a:ext uri="{0D108BD9-81ED-4DB2-BD59-A6C34878D82A}">
                    <a16:rowId xmlns:a16="http://schemas.microsoft.com/office/drawing/2014/main" val="1525933303"/>
                  </a:ext>
                </a:extLst>
              </a:tr>
              <a:tr h="1042670">
                <a:tc>
                  <a:txBody>
                    <a:bodyPr/>
                    <a:lstStyle/>
                    <a:p>
                      <a:r>
                        <a:rPr lang="en-US" sz="2400" dirty="0" err="1">
                          <a:solidFill>
                            <a:schemeClr val="tx1"/>
                          </a:solidFill>
                        </a:rPr>
                        <a:t>onRestart</a:t>
                      </a:r>
                      <a:r>
                        <a:rPr lang="en-US" sz="2400" dirty="0">
                          <a:solidFill>
                            <a:schemeClr val="tx1"/>
                          </a:solidFill>
                        </a:rPr>
                        <a:t>()</a:t>
                      </a:r>
                      <a:endParaRPr lang="en-MY" sz="2400" dirty="0">
                        <a:solidFill>
                          <a:schemeClr val="tx1"/>
                        </a:solidFill>
                      </a:endParaRPr>
                    </a:p>
                  </a:txBody>
                  <a:tcPr/>
                </a:tc>
                <a:tc>
                  <a:txBody>
                    <a:bodyPr/>
                    <a:lstStyle/>
                    <a:p>
                      <a:r>
                        <a:rPr lang="en-US" sz="2400" dirty="0">
                          <a:solidFill>
                            <a:schemeClr val="tx1"/>
                          </a:solidFill>
                        </a:rPr>
                        <a:t>The system invokes this callback when an activity in the Stopped state is about to restart. </a:t>
                      </a:r>
                      <a:r>
                        <a:rPr lang="en-US" sz="2400" dirty="0" err="1">
                          <a:solidFill>
                            <a:schemeClr val="tx1"/>
                          </a:solidFill>
                        </a:rPr>
                        <a:t>onRestart</a:t>
                      </a:r>
                      <a:r>
                        <a:rPr lang="en-US" sz="2400" dirty="0">
                          <a:solidFill>
                            <a:schemeClr val="tx1"/>
                          </a:solidFill>
                        </a:rPr>
                        <a:t>() restores the state of the activity from the time that it was stopped.</a:t>
                      </a:r>
                      <a:endParaRPr lang="en-MY" sz="2400" dirty="0">
                        <a:solidFill>
                          <a:schemeClr val="tx1"/>
                        </a:solidFill>
                      </a:endParaRPr>
                    </a:p>
                  </a:txBody>
                  <a:tcPr/>
                </a:tc>
                <a:extLst>
                  <a:ext uri="{0D108BD9-81ED-4DB2-BD59-A6C34878D82A}">
                    <a16:rowId xmlns:a16="http://schemas.microsoft.com/office/drawing/2014/main" val="1122479176"/>
                  </a:ext>
                </a:extLst>
              </a:tr>
              <a:tr h="1042670">
                <a:tc>
                  <a:txBody>
                    <a:bodyPr/>
                    <a:lstStyle/>
                    <a:p>
                      <a:r>
                        <a:rPr lang="en-US" sz="2400" dirty="0" err="1">
                          <a:solidFill>
                            <a:schemeClr val="tx1"/>
                          </a:solidFill>
                        </a:rPr>
                        <a:t>onDestroy</a:t>
                      </a:r>
                      <a:r>
                        <a:rPr lang="en-US" sz="2400" dirty="0">
                          <a:solidFill>
                            <a:schemeClr val="tx1"/>
                          </a:solidFill>
                        </a:rPr>
                        <a:t>()</a:t>
                      </a:r>
                      <a:endParaRPr lang="en-MY" sz="2400" dirty="0">
                        <a:solidFill>
                          <a:schemeClr val="tx1"/>
                        </a:solidFill>
                      </a:endParaRPr>
                    </a:p>
                  </a:txBody>
                  <a:tcPr/>
                </a:tc>
                <a:tc>
                  <a:txBody>
                    <a:bodyPr/>
                    <a:lstStyle/>
                    <a:p>
                      <a:r>
                        <a:rPr lang="en-US" sz="2400" dirty="0">
                          <a:solidFill>
                            <a:schemeClr val="tx1"/>
                          </a:solidFill>
                        </a:rPr>
                        <a:t>when the activity is no longer visible to the user. This may happen because the activity is being destroyed, a new activity is starting, or an existing activity is entering a Resumed state and is covering the stopped activity. In all these cases, the stopped activity is no longer visible at all.</a:t>
                      </a:r>
                      <a:endParaRPr lang="en-MY" sz="2400" dirty="0">
                        <a:solidFill>
                          <a:schemeClr val="tx1"/>
                        </a:solidFill>
                      </a:endParaRPr>
                    </a:p>
                  </a:txBody>
                  <a:tcPr/>
                </a:tc>
                <a:extLst>
                  <a:ext uri="{0D108BD9-81ED-4DB2-BD59-A6C34878D82A}">
                    <a16:rowId xmlns:a16="http://schemas.microsoft.com/office/drawing/2014/main" val="2315332104"/>
                  </a:ext>
                </a:extLst>
              </a:tr>
            </a:tbl>
          </a:graphicData>
        </a:graphic>
      </p:graphicFrame>
    </p:spTree>
    <p:extLst>
      <p:ext uri="{BB962C8B-B14F-4D97-AF65-F5344CB8AC3E}">
        <p14:creationId xmlns:p14="http://schemas.microsoft.com/office/powerpoint/2010/main" val="1441685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descr="Yellow paper ship leading among white ships">
            <a:extLst>
              <a:ext uri="{FF2B5EF4-FFF2-40B4-BE49-F238E27FC236}">
                <a16:creationId xmlns:a16="http://schemas.microsoft.com/office/drawing/2014/main" id="{C00B238D-E844-4B0C-B19F-30627E00AD92}"/>
              </a:ext>
            </a:extLst>
          </p:cNvPr>
          <p:cNvPicPr>
            <a:picLocks noChangeAspect="1"/>
          </p:cNvPicPr>
          <p:nvPr/>
        </p:nvPicPr>
        <p:blipFill rotWithShape="1">
          <a:blip r:embed="rId2">
            <a:alphaModFix amt="40000"/>
          </a:blip>
          <a:srcRect t="15730"/>
          <a:stretch/>
        </p:blipFill>
        <p:spPr>
          <a:xfrm>
            <a:off x="20" y="10"/>
            <a:ext cx="12191980" cy="6857990"/>
          </a:xfrm>
          <a:prstGeom prst="rect">
            <a:avLst/>
          </a:prstGeom>
          <a:solidFill>
            <a:schemeClr val="bg2">
              <a:lumMod val="25000"/>
            </a:schemeClr>
          </a:solidFill>
        </p:spPr>
      </p:pic>
      <p:sp>
        <p:nvSpPr>
          <p:cNvPr id="2" name="Title 1">
            <a:extLst>
              <a:ext uri="{FF2B5EF4-FFF2-40B4-BE49-F238E27FC236}">
                <a16:creationId xmlns:a16="http://schemas.microsoft.com/office/drawing/2014/main" id="{5007AD69-1A0A-4D91-BA8D-BAC9F6875D9B}"/>
              </a:ext>
            </a:extLst>
          </p:cNvPr>
          <p:cNvSpPr>
            <a:spLocks noGrp="1"/>
          </p:cNvSpPr>
          <p:nvPr>
            <p:ph type="title"/>
          </p:nvPr>
        </p:nvSpPr>
        <p:spPr>
          <a:xfrm>
            <a:off x="965200" y="965200"/>
            <a:ext cx="10261600" cy="3564869"/>
          </a:xfrm>
        </p:spPr>
        <p:txBody>
          <a:bodyPr vert="horz" lIns="91440" tIns="45720" rIns="91440" bIns="45720" rtlCol="0" anchor="b">
            <a:normAutofit fontScale="90000"/>
          </a:bodyPr>
          <a:lstStyle/>
          <a:p>
            <a:r>
              <a:rPr lang="en-US" sz="11500" dirty="0">
                <a:ln w="22225">
                  <a:solidFill>
                    <a:schemeClr val="tx1"/>
                  </a:solidFill>
                  <a:miter lim="800000"/>
                </a:ln>
                <a:noFill/>
              </a:rPr>
              <a:t>Showing Each Activity Life Cycle</a:t>
            </a:r>
          </a:p>
        </p:txBody>
      </p:sp>
    </p:spTree>
    <p:extLst>
      <p:ext uri="{BB962C8B-B14F-4D97-AF65-F5344CB8AC3E}">
        <p14:creationId xmlns:p14="http://schemas.microsoft.com/office/powerpoint/2010/main" val="2074943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7FC6D-8AC9-4266-8295-434C703C1980}"/>
              </a:ext>
            </a:extLst>
          </p:cNvPr>
          <p:cNvSpPr>
            <a:spLocks noGrp="1"/>
          </p:cNvSpPr>
          <p:nvPr>
            <p:ph type="title"/>
          </p:nvPr>
        </p:nvSpPr>
        <p:spPr/>
        <p:txBody>
          <a:bodyPr/>
          <a:lstStyle/>
          <a:p>
            <a:r>
              <a:rPr lang="en-US" dirty="0"/>
              <a:t>Write example of code of life cycle activity</a:t>
            </a:r>
            <a:endParaRPr lang="en-MY" dirty="0"/>
          </a:p>
        </p:txBody>
      </p:sp>
      <p:pic>
        <p:nvPicPr>
          <p:cNvPr id="5" name="Content Placeholder 4">
            <a:extLst>
              <a:ext uri="{FF2B5EF4-FFF2-40B4-BE49-F238E27FC236}">
                <a16:creationId xmlns:a16="http://schemas.microsoft.com/office/drawing/2014/main" id="{1B0C3E55-5EF4-4DF5-89D0-1E3342B202AF}"/>
              </a:ext>
            </a:extLst>
          </p:cNvPr>
          <p:cNvPicPr>
            <a:picLocks noGrp="1" noChangeAspect="1"/>
          </p:cNvPicPr>
          <p:nvPr>
            <p:ph idx="1"/>
          </p:nvPr>
        </p:nvPicPr>
        <p:blipFill>
          <a:blip r:embed="rId3"/>
          <a:stretch>
            <a:fillRect/>
          </a:stretch>
        </p:blipFill>
        <p:spPr>
          <a:xfrm>
            <a:off x="634251" y="2137554"/>
            <a:ext cx="10719549" cy="3996546"/>
          </a:xfrm>
        </p:spPr>
      </p:pic>
    </p:spTree>
    <p:extLst>
      <p:ext uri="{BB962C8B-B14F-4D97-AF65-F5344CB8AC3E}">
        <p14:creationId xmlns:p14="http://schemas.microsoft.com/office/powerpoint/2010/main" val="2166066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D87C-38F6-48AD-BF59-B4A01EBEF4CA}"/>
              </a:ext>
            </a:extLst>
          </p:cNvPr>
          <p:cNvSpPr>
            <a:spLocks noGrp="1"/>
          </p:cNvSpPr>
          <p:nvPr>
            <p:ph type="ctrTitle"/>
          </p:nvPr>
        </p:nvSpPr>
        <p:spPr>
          <a:xfrm>
            <a:off x="7464614" y="1783959"/>
            <a:ext cx="4087306" cy="2889114"/>
          </a:xfrm>
        </p:spPr>
        <p:txBody>
          <a:bodyPr anchor="b">
            <a:normAutofit/>
          </a:bodyPr>
          <a:lstStyle/>
          <a:p>
            <a:pPr algn="l"/>
            <a:r>
              <a:rPr lang="en-US" sz="5400"/>
              <a:t>Developing Quiz Application</a:t>
            </a:r>
            <a:endParaRPr lang="en-MY" sz="5400"/>
          </a:p>
        </p:txBody>
      </p:sp>
      <p:sp>
        <p:nvSpPr>
          <p:cNvPr id="3" name="Subtitle 2">
            <a:extLst>
              <a:ext uri="{FF2B5EF4-FFF2-40B4-BE49-F238E27FC236}">
                <a16:creationId xmlns:a16="http://schemas.microsoft.com/office/drawing/2014/main" id="{78819509-583F-42A5-89E9-83B6C375DAEF}"/>
              </a:ext>
            </a:extLst>
          </p:cNvPr>
          <p:cNvSpPr>
            <a:spLocks noGrp="1"/>
          </p:cNvSpPr>
          <p:nvPr>
            <p:ph type="subTitle" idx="1"/>
          </p:nvPr>
        </p:nvSpPr>
        <p:spPr>
          <a:xfrm>
            <a:off x="7464612" y="4750893"/>
            <a:ext cx="4087305" cy="1147863"/>
          </a:xfrm>
        </p:spPr>
        <p:txBody>
          <a:bodyPr anchor="t">
            <a:normAutofit/>
          </a:bodyPr>
          <a:lstStyle/>
          <a:p>
            <a:pPr algn="l"/>
            <a:r>
              <a:rPr lang="en-US" sz="2000"/>
              <a:t>TrueCitizenApp</a:t>
            </a:r>
            <a:endParaRPr lang="en-MY" sz="2000"/>
          </a:p>
        </p:txBody>
      </p:sp>
      <p:sp>
        <p:nvSpPr>
          <p:cNvPr id="9" name="Freeform: Shape 8">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Light bulb on yellow background with sketched light beams and cord">
            <a:extLst>
              <a:ext uri="{FF2B5EF4-FFF2-40B4-BE49-F238E27FC236}">
                <a16:creationId xmlns:a16="http://schemas.microsoft.com/office/drawing/2014/main" id="{016323AD-261E-4802-BE79-1B06A792547B}"/>
              </a:ext>
            </a:extLst>
          </p:cNvPr>
          <p:cNvPicPr>
            <a:picLocks noChangeAspect="1"/>
          </p:cNvPicPr>
          <p:nvPr/>
        </p:nvPicPr>
        <p:blipFill rotWithShape="1">
          <a:blip r:embed="rId2"/>
          <a:srcRect l="36971"/>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72740388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00BA1-105B-4830-9231-2DB0FAF82D0B}"/>
              </a:ext>
            </a:extLst>
          </p:cNvPr>
          <p:cNvSpPr>
            <a:spLocks noGrp="1"/>
          </p:cNvSpPr>
          <p:nvPr>
            <p:ph type="title"/>
          </p:nvPr>
        </p:nvSpPr>
        <p:spPr/>
        <p:txBody>
          <a:bodyPr/>
          <a:lstStyle/>
          <a:p>
            <a:r>
              <a:rPr lang="en-US" dirty="0"/>
              <a:t>Model-View-Controller Architecture</a:t>
            </a:r>
            <a:endParaRPr lang="en-MY" dirty="0"/>
          </a:p>
        </p:txBody>
      </p:sp>
      <p:sp>
        <p:nvSpPr>
          <p:cNvPr id="3" name="Content Placeholder 2">
            <a:extLst>
              <a:ext uri="{FF2B5EF4-FFF2-40B4-BE49-F238E27FC236}">
                <a16:creationId xmlns:a16="http://schemas.microsoft.com/office/drawing/2014/main" id="{F22F59B8-99C8-49C0-8A1D-106A731180EF}"/>
              </a:ext>
            </a:extLst>
          </p:cNvPr>
          <p:cNvSpPr>
            <a:spLocks noGrp="1"/>
          </p:cNvSpPr>
          <p:nvPr>
            <p:ph idx="1"/>
          </p:nvPr>
        </p:nvSpPr>
        <p:spPr/>
        <p:txBody>
          <a:bodyPr/>
          <a:lstStyle/>
          <a:p>
            <a:pPr marL="0" indent="0">
              <a:buNone/>
            </a:pPr>
            <a:r>
              <a:rPr lang="en-US" dirty="0"/>
              <a:t>                Model</a:t>
            </a:r>
          </a:p>
          <a:p>
            <a:endParaRPr lang="en-US" dirty="0"/>
          </a:p>
          <a:p>
            <a:endParaRPr lang="en-US" dirty="0"/>
          </a:p>
          <a:p>
            <a:pPr marL="0" indent="0">
              <a:buNone/>
            </a:pPr>
            <a:r>
              <a:rPr lang="en-US" dirty="0"/>
              <a:t>                Controller</a:t>
            </a:r>
          </a:p>
          <a:p>
            <a:endParaRPr lang="en-US" dirty="0"/>
          </a:p>
          <a:p>
            <a:pPr marL="0" indent="0">
              <a:buNone/>
            </a:pPr>
            <a:endParaRPr lang="en-US" dirty="0"/>
          </a:p>
          <a:p>
            <a:pPr marL="0" indent="0">
              <a:buNone/>
            </a:pPr>
            <a:r>
              <a:rPr lang="en-US"/>
              <a:t>              View </a:t>
            </a:r>
            <a:r>
              <a:rPr lang="en-US" dirty="0"/>
              <a:t>(Layouts)</a:t>
            </a:r>
            <a:endParaRPr lang="en-MY" dirty="0"/>
          </a:p>
        </p:txBody>
      </p:sp>
      <p:sp>
        <p:nvSpPr>
          <p:cNvPr id="5" name="Rectangle 4">
            <a:extLst>
              <a:ext uri="{FF2B5EF4-FFF2-40B4-BE49-F238E27FC236}">
                <a16:creationId xmlns:a16="http://schemas.microsoft.com/office/drawing/2014/main" id="{7A5A159E-8596-4505-86C3-5DB2BBADF3B5}"/>
              </a:ext>
            </a:extLst>
          </p:cNvPr>
          <p:cNvSpPr/>
          <p:nvPr/>
        </p:nvSpPr>
        <p:spPr>
          <a:xfrm>
            <a:off x="7277100" y="1690688"/>
            <a:ext cx="2266950" cy="10715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Question</a:t>
            </a:r>
            <a:endParaRPr lang="en-MY" dirty="0">
              <a:ln w="0"/>
              <a:solidFill>
                <a:schemeClr val="tx1"/>
              </a:solidFill>
              <a:effectLst>
                <a:outerShdw blurRad="38100" dist="19050" dir="2700000" algn="tl" rotWithShape="0">
                  <a:schemeClr val="dk1">
                    <a:alpha val="40000"/>
                  </a:schemeClr>
                </a:outerShdw>
              </a:effectLst>
            </a:endParaRPr>
          </a:p>
        </p:txBody>
      </p:sp>
      <p:sp>
        <p:nvSpPr>
          <p:cNvPr id="6" name="Rectangle 5">
            <a:extLst>
              <a:ext uri="{FF2B5EF4-FFF2-40B4-BE49-F238E27FC236}">
                <a16:creationId xmlns:a16="http://schemas.microsoft.com/office/drawing/2014/main" id="{4D1B913B-B852-469E-9816-35A0EB06F170}"/>
              </a:ext>
            </a:extLst>
          </p:cNvPr>
          <p:cNvSpPr/>
          <p:nvPr/>
        </p:nvSpPr>
        <p:spPr>
          <a:xfrm>
            <a:off x="7277100" y="3049587"/>
            <a:ext cx="2266950" cy="107156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err="1">
                <a:ln w="0"/>
                <a:solidFill>
                  <a:schemeClr val="tx1"/>
                </a:solidFill>
                <a:effectLst>
                  <a:outerShdw blurRad="38100" dist="19050" dir="2700000" algn="tl" rotWithShape="0">
                    <a:schemeClr val="dk1">
                      <a:alpha val="40000"/>
                    </a:schemeClr>
                  </a:outerShdw>
                </a:effectLst>
              </a:rPr>
              <a:t>MainActivity</a:t>
            </a:r>
            <a:endParaRPr lang="en-MY" dirty="0">
              <a:ln w="0"/>
              <a:solidFill>
                <a:schemeClr val="tx1"/>
              </a:solidFill>
              <a:effectLst>
                <a:outerShdw blurRad="38100" dist="19050" dir="2700000" algn="tl" rotWithShape="0">
                  <a:schemeClr val="dk1">
                    <a:alpha val="40000"/>
                  </a:schemeClr>
                </a:outerShdw>
              </a:effectLst>
            </a:endParaRPr>
          </a:p>
        </p:txBody>
      </p:sp>
      <p:sp>
        <p:nvSpPr>
          <p:cNvPr id="7" name="Rectangle 6">
            <a:extLst>
              <a:ext uri="{FF2B5EF4-FFF2-40B4-BE49-F238E27FC236}">
                <a16:creationId xmlns:a16="http://schemas.microsoft.com/office/drawing/2014/main" id="{7D204277-8A9B-441C-A6FF-18F8B6B480FE}"/>
              </a:ext>
            </a:extLst>
          </p:cNvPr>
          <p:cNvSpPr/>
          <p:nvPr/>
        </p:nvSpPr>
        <p:spPr>
          <a:xfrm>
            <a:off x="7277100" y="4408486"/>
            <a:ext cx="2266950" cy="107156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Text View</a:t>
            </a:r>
            <a:endParaRPr lang="en-MY" dirty="0">
              <a:ln w="0"/>
              <a:solidFill>
                <a:schemeClr val="tx1"/>
              </a:solidFill>
              <a:effectLst>
                <a:outerShdw blurRad="38100" dist="19050" dir="2700000" algn="tl" rotWithShape="0">
                  <a:schemeClr val="dk1">
                    <a:alpha val="40000"/>
                  </a:schemeClr>
                </a:outerShdw>
              </a:effectLst>
            </a:endParaRPr>
          </a:p>
        </p:txBody>
      </p:sp>
      <p:sp>
        <p:nvSpPr>
          <p:cNvPr id="8" name="Rectangle 7">
            <a:extLst>
              <a:ext uri="{FF2B5EF4-FFF2-40B4-BE49-F238E27FC236}">
                <a16:creationId xmlns:a16="http://schemas.microsoft.com/office/drawing/2014/main" id="{567955E6-753B-4E7D-B071-B4240B7C42F8}"/>
              </a:ext>
            </a:extLst>
          </p:cNvPr>
          <p:cNvSpPr/>
          <p:nvPr/>
        </p:nvSpPr>
        <p:spPr>
          <a:xfrm>
            <a:off x="9696450" y="4380703"/>
            <a:ext cx="2266950" cy="107156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Buttons</a:t>
            </a:r>
            <a:endParaRPr lang="en-MY" dirty="0">
              <a:ln w="0"/>
              <a:solidFill>
                <a:schemeClr val="tx1"/>
              </a:solidFill>
              <a:effectLst>
                <a:outerShdw blurRad="38100" dist="19050" dir="2700000" algn="tl" rotWithShape="0">
                  <a:schemeClr val="dk1">
                    <a:alpha val="40000"/>
                  </a:schemeClr>
                </a:outerShdw>
              </a:effectLst>
            </a:endParaRPr>
          </a:p>
        </p:txBody>
      </p:sp>
      <p:sp>
        <p:nvSpPr>
          <p:cNvPr id="9" name="Rectangle 8">
            <a:extLst>
              <a:ext uri="{FF2B5EF4-FFF2-40B4-BE49-F238E27FC236}">
                <a16:creationId xmlns:a16="http://schemas.microsoft.com/office/drawing/2014/main" id="{9DDFD8B1-2E40-4285-A2A2-CAD83FB04A9F}"/>
              </a:ext>
            </a:extLst>
          </p:cNvPr>
          <p:cNvSpPr/>
          <p:nvPr/>
        </p:nvSpPr>
        <p:spPr>
          <a:xfrm>
            <a:off x="4857750" y="4380703"/>
            <a:ext cx="2266950" cy="107156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Image View</a:t>
            </a:r>
            <a:endParaRPr lang="en-MY"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696382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976A8-BE63-4046-93FE-17ECA676973A}"/>
              </a:ext>
            </a:extLst>
          </p:cNvPr>
          <p:cNvSpPr>
            <a:spLocks noGrp="1"/>
          </p:cNvSpPr>
          <p:nvPr>
            <p:ph type="title"/>
          </p:nvPr>
        </p:nvSpPr>
        <p:spPr/>
        <p:txBody>
          <a:bodyPr/>
          <a:lstStyle/>
          <a:p>
            <a:endParaRPr lang="en-MY"/>
          </a:p>
        </p:txBody>
      </p:sp>
      <p:sp>
        <p:nvSpPr>
          <p:cNvPr id="3" name="Content Placeholder 2">
            <a:extLst>
              <a:ext uri="{FF2B5EF4-FFF2-40B4-BE49-F238E27FC236}">
                <a16:creationId xmlns:a16="http://schemas.microsoft.com/office/drawing/2014/main" id="{AA1EE515-F75E-45C5-8379-97B03EB8D5D8}"/>
              </a:ext>
            </a:extLst>
          </p:cNvPr>
          <p:cNvSpPr>
            <a:spLocks noGrp="1"/>
          </p:cNvSpPr>
          <p:nvPr>
            <p:ph idx="1"/>
          </p:nvPr>
        </p:nvSpPr>
        <p:spPr/>
        <p:txBody>
          <a:bodyPr/>
          <a:lstStyle/>
          <a:p>
            <a:endParaRPr lang="en-MY"/>
          </a:p>
        </p:txBody>
      </p:sp>
      <p:pic>
        <p:nvPicPr>
          <p:cNvPr id="5" name="Picture 4">
            <a:extLst>
              <a:ext uri="{FF2B5EF4-FFF2-40B4-BE49-F238E27FC236}">
                <a16:creationId xmlns:a16="http://schemas.microsoft.com/office/drawing/2014/main" id="{F4FEE6D0-42F3-42C7-A45B-A4A566A78648}"/>
              </a:ext>
            </a:extLst>
          </p:cNvPr>
          <p:cNvPicPr>
            <a:picLocks noChangeAspect="1"/>
          </p:cNvPicPr>
          <p:nvPr/>
        </p:nvPicPr>
        <p:blipFill>
          <a:blip r:embed="rId2"/>
          <a:stretch>
            <a:fillRect/>
          </a:stretch>
        </p:blipFill>
        <p:spPr>
          <a:xfrm>
            <a:off x="4810125" y="795337"/>
            <a:ext cx="2571750" cy="5267325"/>
          </a:xfrm>
          <a:prstGeom prst="rect">
            <a:avLst/>
          </a:prstGeom>
        </p:spPr>
      </p:pic>
    </p:spTree>
    <p:extLst>
      <p:ext uri="{BB962C8B-B14F-4D97-AF65-F5344CB8AC3E}">
        <p14:creationId xmlns:p14="http://schemas.microsoft.com/office/powerpoint/2010/main" val="1318835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descr="Yellow paper ship leading among white ships">
            <a:extLst>
              <a:ext uri="{FF2B5EF4-FFF2-40B4-BE49-F238E27FC236}">
                <a16:creationId xmlns:a16="http://schemas.microsoft.com/office/drawing/2014/main" id="{C00B238D-E844-4B0C-B19F-30627E00AD92}"/>
              </a:ext>
            </a:extLst>
          </p:cNvPr>
          <p:cNvPicPr>
            <a:picLocks noChangeAspect="1"/>
          </p:cNvPicPr>
          <p:nvPr/>
        </p:nvPicPr>
        <p:blipFill rotWithShape="1">
          <a:blip r:embed="rId2">
            <a:alphaModFix amt="40000"/>
          </a:blip>
          <a:srcRect t="15730"/>
          <a:stretch/>
        </p:blipFill>
        <p:spPr>
          <a:xfrm>
            <a:off x="20" y="10"/>
            <a:ext cx="12191980" cy="6857990"/>
          </a:xfrm>
          <a:prstGeom prst="rect">
            <a:avLst/>
          </a:prstGeom>
          <a:solidFill>
            <a:schemeClr val="bg2">
              <a:lumMod val="25000"/>
            </a:schemeClr>
          </a:solidFill>
        </p:spPr>
      </p:pic>
      <p:sp>
        <p:nvSpPr>
          <p:cNvPr id="2" name="Title 1">
            <a:extLst>
              <a:ext uri="{FF2B5EF4-FFF2-40B4-BE49-F238E27FC236}">
                <a16:creationId xmlns:a16="http://schemas.microsoft.com/office/drawing/2014/main" id="{5007AD69-1A0A-4D91-BA8D-BAC9F6875D9B}"/>
              </a:ext>
            </a:extLst>
          </p:cNvPr>
          <p:cNvSpPr>
            <a:spLocks noGrp="1"/>
          </p:cNvSpPr>
          <p:nvPr>
            <p:ph type="title"/>
          </p:nvPr>
        </p:nvSpPr>
        <p:spPr>
          <a:xfrm>
            <a:off x="965200" y="965200"/>
            <a:ext cx="10261600" cy="3564869"/>
          </a:xfrm>
        </p:spPr>
        <p:txBody>
          <a:bodyPr vert="horz" lIns="91440" tIns="45720" rIns="91440" bIns="45720" rtlCol="0" anchor="b">
            <a:normAutofit/>
          </a:bodyPr>
          <a:lstStyle/>
          <a:p>
            <a:r>
              <a:rPr lang="en-US" sz="11500" dirty="0">
                <a:ln w="22225">
                  <a:solidFill>
                    <a:schemeClr val="tx1"/>
                  </a:solidFill>
                  <a:miter lim="800000"/>
                </a:ln>
                <a:noFill/>
              </a:rPr>
              <a:t>Navigate to Another Activity</a:t>
            </a:r>
          </a:p>
        </p:txBody>
      </p:sp>
    </p:spTree>
    <p:extLst>
      <p:ext uri="{BB962C8B-B14F-4D97-AF65-F5344CB8AC3E}">
        <p14:creationId xmlns:p14="http://schemas.microsoft.com/office/powerpoint/2010/main" val="4003839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FB588-7A65-45E1-B7A1-AB8DF2D83B8C}"/>
              </a:ext>
            </a:extLst>
          </p:cNvPr>
          <p:cNvSpPr>
            <a:spLocks noGrp="1"/>
          </p:cNvSpPr>
          <p:nvPr>
            <p:ph type="title"/>
          </p:nvPr>
        </p:nvSpPr>
        <p:spPr/>
        <p:txBody>
          <a:bodyPr/>
          <a:lstStyle/>
          <a:p>
            <a:endParaRPr lang="en-MY"/>
          </a:p>
        </p:txBody>
      </p:sp>
      <p:sp>
        <p:nvSpPr>
          <p:cNvPr id="3" name="Content Placeholder 2">
            <a:extLst>
              <a:ext uri="{FF2B5EF4-FFF2-40B4-BE49-F238E27FC236}">
                <a16:creationId xmlns:a16="http://schemas.microsoft.com/office/drawing/2014/main" id="{C40A2A65-5089-4455-A45B-35EF38B924D5}"/>
              </a:ext>
            </a:extLst>
          </p:cNvPr>
          <p:cNvSpPr>
            <a:spLocks noGrp="1"/>
          </p:cNvSpPr>
          <p:nvPr>
            <p:ph idx="1"/>
          </p:nvPr>
        </p:nvSpPr>
        <p:spPr/>
        <p:txBody>
          <a:bodyPr/>
          <a:lstStyle/>
          <a:p>
            <a:endParaRPr lang="en-MY"/>
          </a:p>
        </p:txBody>
      </p:sp>
      <p:pic>
        <p:nvPicPr>
          <p:cNvPr id="5" name="Picture 4">
            <a:extLst>
              <a:ext uri="{FF2B5EF4-FFF2-40B4-BE49-F238E27FC236}">
                <a16:creationId xmlns:a16="http://schemas.microsoft.com/office/drawing/2014/main" id="{1BD6609A-735C-484E-8530-ED5968B64F25}"/>
              </a:ext>
            </a:extLst>
          </p:cNvPr>
          <p:cNvPicPr>
            <a:picLocks noChangeAspect="1"/>
          </p:cNvPicPr>
          <p:nvPr/>
        </p:nvPicPr>
        <p:blipFill>
          <a:blip r:embed="rId2"/>
          <a:stretch>
            <a:fillRect/>
          </a:stretch>
        </p:blipFill>
        <p:spPr>
          <a:xfrm>
            <a:off x="838200" y="804862"/>
            <a:ext cx="2886075" cy="5248275"/>
          </a:xfrm>
          <a:prstGeom prst="rect">
            <a:avLst/>
          </a:prstGeom>
        </p:spPr>
      </p:pic>
      <p:pic>
        <p:nvPicPr>
          <p:cNvPr id="7" name="Picture 6">
            <a:extLst>
              <a:ext uri="{FF2B5EF4-FFF2-40B4-BE49-F238E27FC236}">
                <a16:creationId xmlns:a16="http://schemas.microsoft.com/office/drawing/2014/main" id="{02EC9183-3F30-453E-A28B-7FD112E8F843}"/>
              </a:ext>
            </a:extLst>
          </p:cNvPr>
          <p:cNvPicPr>
            <a:picLocks noChangeAspect="1"/>
          </p:cNvPicPr>
          <p:nvPr/>
        </p:nvPicPr>
        <p:blipFill>
          <a:blip r:embed="rId3"/>
          <a:stretch>
            <a:fillRect/>
          </a:stretch>
        </p:blipFill>
        <p:spPr>
          <a:xfrm>
            <a:off x="4648200" y="2400300"/>
            <a:ext cx="2895600" cy="2057400"/>
          </a:xfrm>
          <a:prstGeom prst="rect">
            <a:avLst/>
          </a:prstGeom>
        </p:spPr>
      </p:pic>
    </p:spTree>
    <p:extLst>
      <p:ext uri="{BB962C8B-B14F-4D97-AF65-F5344CB8AC3E}">
        <p14:creationId xmlns:p14="http://schemas.microsoft.com/office/powerpoint/2010/main" val="2798944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descr="Yellow paper ship leading among white ships">
            <a:extLst>
              <a:ext uri="{FF2B5EF4-FFF2-40B4-BE49-F238E27FC236}">
                <a16:creationId xmlns:a16="http://schemas.microsoft.com/office/drawing/2014/main" id="{C00B238D-E844-4B0C-B19F-30627E00AD92}"/>
              </a:ext>
            </a:extLst>
          </p:cNvPr>
          <p:cNvPicPr>
            <a:picLocks noChangeAspect="1"/>
          </p:cNvPicPr>
          <p:nvPr/>
        </p:nvPicPr>
        <p:blipFill rotWithShape="1">
          <a:blip r:embed="rId2">
            <a:alphaModFix amt="40000"/>
          </a:blip>
          <a:srcRect t="15730"/>
          <a:stretch/>
        </p:blipFill>
        <p:spPr>
          <a:xfrm>
            <a:off x="20" y="10"/>
            <a:ext cx="12191980" cy="6857990"/>
          </a:xfrm>
          <a:prstGeom prst="rect">
            <a:avLst/>
          </a:prstGeom>
          <a:solidFill>
            <a:schemeClr val="bg2">
              <a:lumMod val="25000"/>
            </a:schemeClr>
          </a:solidFill>
        </p:spPr>
      </p:pic>
      <p:sp>
        <p:nvSpPr>
          <p:cNvPr id="2" name="Title 1">
            <a:extLst>
              <a:ext uri="{FF2B5EF4-FFF2-40B4-BE49-F238E27FC236}">
                <a16:creationId xmlns:a16="http://schemas.microsoft.com/office/drawing/2014/main" id="{5007AD69-1A0A-4D91-BA8D-BAC9F6875D9B}"/>
              </a:ext>
            </a:extLst>
          </p:cNvPr>
          <p:cNvSpPr>
            <a:spLocks noGrp="1"/>
          </p:cNvSpPr>
          <p:nvPr>
            <p:ph type="title"/>
          </p:nvPr>
        </p:nvSpPr>
        <p:spPr>
          <a:xfrm>
            <a:off x="965200" y="965200"/>
            <a:ext cx="10261600" cy="3564869"/>
          </a:xfrm>
        </p:spPr>
        <p:txBody>
          <a:bodyPr vert="horz" lIns="91440" tIns="45720" rIns="91440" bIns="45720" rtlCol="0" anchor="b">
            <a:normAutofit/>
          </a:bodyPr>
          <a:lstStyle/>
          <a:p>
            <a:r>
              <a:rPr lang="en-US" sz="11500" dirty="0">
                <a:ln w="22225">
                  <a:solidFill>
                    <a:schemeClr val="tx1"/>
                  </a:solidFill>
                  <a:miter lim="800000"/>
                </a:ln>
                <a:noFill/>
              </a:rPr>
              <a:t>Receiving data from first activity</a:t>
            </a:r>
          </a:p>
        </p:txBody>
      </p:sp>
    </p:spTree>
    <p:extLst>
      <p:ext uri="{BB962C8B-B14F-4D97-AF65-F5344CB8AC3E}">
        <p14:creationId xmlns:p14="http://schemas.microsoft.com/office/powerpoint/2010/main" val="3467880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descr="Yellow paper ship leading among white ships">
            <a:extLst>
              <a:ext uri="{FF2B5EF4-FFF2-40B4-BE49-F238E27FC236}">
                <a16:creationId xmlns:a16="http://schemas.microsoft.com/office/drawing/2014/main" id="{C00B238D-E844-4B0C-B19F-30627E00AD92}"/>
              </a:ext>
            </a:extLst>
          </p:cNvPr>
          <p:cNvPicPr>
            <a:picLocks noChangeAspect="1"/>
          </p:cNvPicPr>
          <p:nvPr/>
        </p:nvPicPr>
        <p:blipFill rotWithShape="1">
          <a:blip r:embed="rId2">
            <a:alphaModFix amt="40000"/>
          </a:blip>
          <a:srcRect t="15730"/>
          <a:stretch/>
        </p:blipFill>
        <p:spPr>
          <a:xfrm>
            <a:off x="20" y="10"/>
            <a:ext cx="12191980" cy="6857990"/>
          </a:xfrm>
          <a:prstGeom prst="rect">
            <a:avLst/>
          </a:prstGeom>
          <a:solidFill>
            <a:schemeClr val="bg2">
              <a:lumMod val="25000"/>
            </a:schemeClr>
          </a:solidFill>
        </p:spPr>
      </p:pic>
      <p:sp>
        <p:nvSpPr>
          <p:cNvPr id="2" name="Title 1">
            <a:extLst>
              <a:ext uri="{FF2B5EF4-FFF2-40B4-BE49-F238E27FC236}">
                <a16:creationId xmlns:a16="http://schemas.microsoft.com/office/drawing/2014/main" id="{5007AD69-1A0A-4D91-BA8D-BAC9F6875D9B}"/>
              </a:ext>
            </a:extLst>
          </p:cNvPr>
          <p:cNvSpPr>
            <a:spLocks noGrp="1"/>
          </p:cNvSpPr>
          <p:nvPr>
            <p:ph type="title"/>
          </p:nvPr>
        </p:nvSpPr>
        <p:spPr>
          <a:xfrm>
            <a:off x="965200" y="965200"/>
            <a:ext cx="10261600" cy="3564869"/>
          </a:xfrm>
        </p:spPr>
        <p:txBody>
          <a:bodyPr vert="horz" lIns="91440" tIns="45720" rIns="91440" bIns="45720" rtlCol="0" anchor="b">
            <a:normAutofit/>
          </a:bodyPr>
          <a:lstStyle/>
          <a:p>
            <a:r>
              <a:rPr lang="en-US" sz="11500" dirty="0">
                <a:ln w="22225">
                  <a:solidFill>
                    <a:schemeClr val="tx1"/>
                  </a:solidFill>
                  <a:miter lim="800000"/>
                </a:ln>
                <a:noFill/>
              </a:rPr>
              <a:t>Using Bundle to retrieve data</a:t>
            </a:r>
          </a:p>
        </p:txBody>
      </p:sp>
    </p:spTree>
    <p:extLst>
      <p:ext uri="{BB962C8B-B14F-4D97-AF65-F5344CB8AC3E}">
        <p14:creationId xmlns:p14="http://schemas.microsoft.com/office/powerpoint/2010/main" val="3918844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8395" y="1040837"/>
            <a:ext cx="4754948"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411" y="1029607"/>
            <a:ext cx="4754948"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9960" y="934855"/>
            <a:ext cx="4754948"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E005BC-825D-4B9D-9314-1B0B9F9BB320}"/>
              </a:ext>
            </a:extLst>
          </p:cNvPr>
          <p:cNvSpPr>
            <a:spLocks noGrp="1"/>
          </p:cNvSpPr>
          <p:nvPr>
            <p:ph type="title"/>
          </p:nvPr>
        </p:nvSpPr>
        <p:spPr>
          <a:xfrm>
            <a:off x="1102368" y="1877492"/>
            <a:ext cx="4030132" cy="3215373"/>
          </a:xfrm>
        </p:spPr>
        <p:txBody>
          <a:bodyPr>
            <a:normAutofit/>
          </a:bodyPr>
          <a:lstStyle/>
          <a:p>
            <a:pPr algn="ctr"/>
            <a:r>
              <a:rPr lang="en-US">
                <a:solidFill>
                  <a:schemeClr val="bg1"/>
                </a:solidFill>
              </a:rPr>
              <a:t>Contents</a:t>
            </a:r>
            <a:endParaRPr lang="en-MY">
              <a:solidFill>
                <a:schemeClr val="bg1"/>
              </a:solidFill>
            </a:endParaRP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8524" y="457812"/>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8524" y="457812"/>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976" y="4946663"/>
            <a:ext cx="319941"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976" y="4946663"/>
            <a:ext cx="319941"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a:extLst>
              <a:ext uri="{FF2B5EF4-FFF2-40B4-BE49-F238E27FC236}">
                <a16:creationId xmlns:a16="http://schemas.microsoft.com/office/drawing/2014/main" id="{FACFE480-F52B-41E8-8B1E-74F7ADF43270}"/>
              </a:ext>
            </a:extLst>
          </p:cNvPr>
          <p:cNvSpPr>
            <a:spLocks noGrp="1"/>
          </p:cNvSpPr>
          <p:nvPr>
            <p:ph idx="1"/>
          </p:nvPr>
        </p:nvSpPr>
        <p:spPr>
          <a:xfrm>
            <a:off x="6234868" y="1130846"/>
            <a:ext cx="5217173" cy="4351338"/>
          </a:xfrm>
        </p:spPr>
        <p:txBody>
          <a:bodyPr>
            <a:normAutofit/>
          </a:bodyPr>
          <a:lstStyle/>
          <a:p>
            <a:r>
              <a:rPr lang="en-US" dirty="0">
                <a:solidFill>
                  <a:schemeClr val="bg1"/>
                </a:solidFill>
              </a:rPr>
              <a:t>Android Activities and Life Cycle Callbacks</a:t>
            </a:r>
          </a:p>
          <a:p>
            <a:r>
              <a:rPr lang="en-US" dirty="0">
                <a:solidFill>
                  <a:schemeClr val="bg1"/>
                </a:solidFill>
              </a:rPr>
              <a:t>Showing Each Activity Life Cycle</a:t>
            </a:r>
          </a:p>
          <a:p>
            <a:r>
              <a:rPr lang="en-US" dirty="0">
                <a:solidFill>
                  <a:schemeClr val="bg1"/>
                </a:solidFill>
              </a:rPr>
              <a:t>Navigate to another activity</a:t>
            </a:r>
          </a:p>
          <a:p>
            <a:r>
              <a:rPr lang="en-US" dirty="0">
                <a:solidFill>
                  <a:schemeClr val="bg1"/>
                </a:solidFill>
              </a:rPr>
              <a:t>Receiving data from first activity</a:t>
            </a:r>
          </a:p>
          <a:p>
            <a:r>
              <a:rPr lang="en-US" dirty="0">
                <a:solidFill>
                  <a:schemeClr val="bg1"/>
                </a:solidFill>
              </a:rPr>
              <a:t>Using Bundle to retrieve data</a:t>
            </a:r>
          </a:p>
          <a:p>
            <a:r>
              <a:rPr lang="en-US" dirty="0">
                <a:solidFill>
                  <a:schemeClr val="bg1"/>
                </a:solidFill>
              </a:rPr>
              <a:t>Show data from second activity</a:t>
            </a:r>
          </a:p>
          <a:p>
            <a:endParaRPr lang="en-MY" dirty="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812239" y="6139464"/>
            <a:ext cx="1054466"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601845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descr="Yellow paper ship leading among white ships">
            <a:extLst>
              <a:ext uri="{FF2B5EF4-FFF2-40B4-BE49-F238E27FC236}">
                <a16:creationId xmlns:a16="http://schemas.microsoft.com/office/drawing/2014/main" id="{C00B238D-E844-4B0C-B19F-30627E00AD92}"/>
              </a:ext>
            </a:extLst>
          </p:cNvPr>
          <p:cNvPicPr>
            <a:picLocks noChangeAspect="1"/>
          </p:cNvPicPr>
          <p:nvPr/>
        </p:nvPicPr>
        <p:blipFill rotWithShape="1">
          <a:blip r:embed="rId2">
            <a:alphaModFix amt="40000"/>
          </a:blip>
          <a:srcRect t="15730"/>
          <a:stretch/>
        </p:blipFill>
        <p:spPr>
          <a:xfrm>
            <a:off x="20" y="10"/>
            <a:ext cx="12191980" cy="6857990"/>
          </a:xfrm>
          <a:prstGeom prst="rect">
            <a:avLst/>
          </a:prstGeom>
          <a:solidFill>
            <a:schemeClr val="bg2">
              <a:lumMod val="25000"/>
            </a:schemeClr>
          </a:solidFill>
        </p:spPr>
      </p:pic>
      <p:sp>
        <p:nvSpPr>
          <p:cNvPr id="2" name="Title 1">
            <a:extLst>
              <a:ext uri="{FF2B5EF4-FFF2-40B4-BE49-F238E27FC236}">
                <a16:creationId xmlns:a16="http://schemas.microsoft.com/office/drawing/2014/main" id="{5007AD69-1A0A-4D91-BA8D-BAC9F6875D9B}"/>
              </a:ext>
            </a:extLst>
          </p:cNvPr>
          <p:cNvSpPr>
            <a:spLocks noGrp="1"/>
          </p:cNvSpPr>
          <p:nvPr>
            <p:ph type="title"/>
          </p:nvPr>
        </p:nvSpPr>
        <p:spPr>
          <a:xfrm>
            <a:off x="965200" y="965200"/>
            <a:ext cx="10261600" cy="3564869"/>
          </a:xfrm>
        </p:spPr>
        <p:txBody>
          <a:bodyPr vert="horz" lIns="91440" tIns="45720" rIns="91440" bIns="45720" rtlCol="0" anchor="b">
            <a:normAutofit fontScale="90000"/>
          </a:bodyPr>
          <a:lstStyle/>
          <a:p>
            <a:r>
              <a:rPr lang="en-US" sz="11500" dirty="0">
                <a:ln w="22225">
                  <a:solidFill>
                    <a:schemeClr val="tx1"/>
                  </a:solidFill>
                  <a:miter lim="800000"/>
                </a:ln>
                <a:noFill/>
              </a:rPr>
              <a:t>Android Activities and Life Cycle Callbacks</a:t>
            </a:r>
          </a:p>
        </p:txBody>
      </p:sp>
    </p:spTree>
    <p:extLst>
      <p:ext uri="{BB962C8B-B14F-4D97-AF65-F5344CB8AC3E}">
        <p14:creationId xmlns:p14="http://schemas.microsoft.com/office/powerpoint/2010/main" val="669828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80255-1532-4604-9A4D-629CE8386362}"/>
              </a:ext>
            </a:extLst>
          </p:cNvPr>
          <p:cNvSpPr>
            <a:spLocks noGrp="1"/>
          </p:cNvSpPr>
          <p:nvPr>
            <p:ph type="title"/>
          </p:nvPr>
        </p:nvSpPr>
        <p:spPr/>
        <p:txBody>
          <a:bodyPr/>
          <a:lstStyle/>
          <a:p>
            <a:r>
              <a:rPr lang="en-US" dirty="0"/>
              <a:t>Activity</a:t>
            </a:r>
            <a:endParaRPr lang="en-MY" dirty="0"/>
          </a:p>
        </p:txBody>
      </p:sp>
      <p:sp>
        <p:nvSpPr>
          <p:cNvPr id="3" name="Content Placeholder 2">
            <a:extLst>
              <a:ext uri="{FF2B5EF4-FFF2-40B4-BE49-F238E27FC236}">
                <a16:creationId xmlns:a16="http://schemas.microsoft.com/office/drawing/2014/main" id="{055F54BF-B7E0-437D-837D-FA56985CC337}"/>
              </a:ext>
            </a:extLst>
          </p:cNvPr>
          <p:cNvSpPr>
            <a:spLocks noGrp="1"/>
          </p:cNvSpPr>
          <p:nvPr>
            <p:ph idx="1"/>
          </p:nvPr>
        </p:nvSpPr>
        <p:spPr/>
        <p:txBody>
          <a:bodyPr/>
          <a:lstStyle/>
          <a:p>
            <a:r>
              <a:rPr lang="en-US" dirty="0"/>
              <a:t>Is basically every screen in which users can interact and perform action. </a:t>
            </a:r>
          </a:p>
          <a:p>
            <a:r>
              <a:rPr lang="en-US" dirty="0"/>
              <a:t>Most of the time, applications will contain multiple screen(activities) that users can use to navigate an app as they listen to music, play games, watch videos and so on.</a:t>
            </a:r>
          </a:p>
          <a:p>
            <a:endParaRPr lang="en-MY" dirty="0"/>
          </a:p>
        </p:txBody>
      </p:sp>
    </p:spTree>
    <p:extLst>
      <p:ext uri="{BB962C8B-B14F-4D97-AF65-F5344CB8AC3E}">
        <p14:creationId xmlns:p14="http://schemas.microsoft.com/office/powerpoint/2010/main" val="2812529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88FE8-8951-49D9-8D1F-01F988A18E0E}"/>
              </a:ext>
            </a:extLst>
          </p:cNvPr>
          <p:cNvSpPr>
            <a:spLocks noGrp="1"/>
          </p:cNvSpPr>
          <p:nvPr>
            <p:ph type="title"/>
          </p:nvPr>
        </p:nvSpPr>
        <p:spPr/>
        <p:txBody>
          <a:bodyPr/>
          <a:lstStyle/>
          <a:p>
            <a:r>
              <a:rPr lang="en-US" dirty="0"/>
              <a:t>Activity</a:t>
            </a:r>
            <a:endParaRPr lang="en-MY" dirty="0"/>
          </a:p>
        </p:txBody>
      </p:sp>
      <p:sp>
        <p:nvSpPr>
          <p:cNvPr id="3" name="Content Placeholder 2">
            <a:extLst>
              <a:ext uri="{FF2B5EF4-FFF2-40B4-BE49-F238E27FC236}">
                <a16:creationId xmlns:a16="http://schemas.microsoft.com/office/drawing/2014/main" id="{F1906BEF-7C49-41EE-B006-8AE1281F99A4}"/>
              </a:ext>
            </a:extLst>
          </p:cNvPr>
          <p:cNvSpPr>
            <a:spLocks noGrp="1"/>
          </p:cNvSpPr>
          <p:nvPr>
            <p:ph idx="1"/>
          </p:nvPr>
        </p:nvSpPr>
        <p:spPr/>
        <p:txBody>
          <a:bodyPr/>
          <a:lstStyle/>
          <a:p>
            <a:r>
              <a:rPr lang="en-US" dirty="0"/>
              <a:t>The Activity class is a crucial component of an Android app, and the way activities are launched and put together is a fundamental part of the platform's application model.</a:t>
            </a:r>
          </a:p>
          <a:p>
            <a:r>
              <a:rPr lang="en-US" dirty="0"/>
              <a:t>When one app invokes another, the calling app invokes an activity in the other app, rather than the app as an atomic whole. In this way, the activity serves as the entry point for an app's interaction with the user. You implement an activity as a subclass of the Activity class.</a:t>
            </a:r>
          </a:p>
          <a:p>
            <a:endParaRPr lang="en-MY" dirty="0"/>
          </a:p>
        </p:txBody>
      </p:sp>
    </p:spTree>
    <p:extLst>
      <p:ext uri="{BB962C8B-B14F-4D97-AF65-F5344CB8AC3E}">
        <p14:creationId xmlns:p14="http://schemas.microsoft.com/office/powerpoint/2010/main" val="908557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Shape 72">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Freeform: Shape 78">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Isosceles Triangle 80">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E1785229-A8B7-46A9-B2DA-4529EE40757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937213" y="643467"/>
            <a:ext cx="4317574" cy="557106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3" name="Isosceles Triangle 82">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9539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7882A-873C-44BE-A821-6857CABAC021}"/>
              </a:ext>
            </a:extLst>
          </p:cNvPr>
          <p:cNvSpPr>
            <a:spLocks noGrp="1"/>
          </p:cNvSpPr>
          <p:nvPr>
            <p:ph type="title"/>
          </p:nvPr>
        </p:nvSpPr>
        <p:spPr/>
        <p:txBody>
          <a:bodyPr/>
          <a:lstStyle/>
          <a:p>
            <a:r>
              <a:rPr lang="en-US" dirty="0"/>
              <a:t>Managing </a:t>
            </a:r>
            <a:r>
              <a:rPr lang="en-US" dirty="0" err="1"/>
              <a:t>ActivityLifeCycle</a:t>
            </a:r>
            <a:r>
              <a:rPr lang="en-US" dirty="0"/>
              <a:t>()</a:t>
            </a:r>
            <a:endParaRPr lang="en-MY" dirty="0"/>
          </a:p>
        </p:txBody>
      </p:sp>
      <p:sp>
        <p:nvSpPr>
          <p:cNvPr id="6" name="Content Placeholder 5">
            <a:extLst>
              <a:ext uri="{FF2B5EF4-FFF2-40B4-BE49-F238E27FC236}">
                <a16:creationId xmlns:a16="http://schemas.microsoft.com/office/drawing/2014/main" id="{5EB3091E-6300-46DA-B8F5-ADC986FC182A}"/>
              </a:ext>
            </a:extLst>
          </p:cNvPr>
          <p:cNvSpPr>
            <a:spLocks noGrp="1"/>
          </p:cNvSpPr>
          <p:nvPr>
            <p:ph idx="1"/>
          </p:nvPr>
        </p:nvSpPr>
        <p:spPr/>
        <p:txBody>
          <a:bodyPr/>
          <a:lstStyle/>
          <a:p>
            <a:r>
              <a:rPr lang="en-US" dirty="0"/>
              <a:t>Activity goes through several states. Use a series of callbacks to handle transitions between states. </a:t>
            </a:r>
            <a:endParaRPr lang="en-MY" dirty="0"/>
          </a:p>
        </p:txBody>
      </p:sp>
      <p:graphicFrame>
        <p:nvGraphicFramePr>
          <p:cNvPr id="8" name="Table 8">
            <a:extLst>
              <a:ext uri="{FF2B5EF4-FFF2-40B4-BE49-F238E27FC236}">
                <a16:creationId xmlns:a16="http://schemas.microsoft.com/office/drawing/2014/main" id="{272F6CC4-C47D-455B-8327-79DA49B0F2D1}"/>
              </a:ext>
            </a:extLst>
          </p:cNvPr>
          <p:cNvGraphicFramePr>
            <a:graphicFrameLocks noGrp="1"/>
          </p:cNvGraphicFramePr>
          <p:nvPr>
            <p:extLst>
              <p:ext uri="{D42A27DB-BD31-4B8C-83A1-F6EECF244321}">
                <p14:modId xmlns:p14="http://schemas.microsoft.com/office/powerpoint/2010/main" val="3028317735"/>
              </p:ext>
            </p:extLst>
          </p:nvPr>
        </p:nvGraphicFramePr>
        <p:xfrm>
          <a:off x="838200" y="2801620"/>
          <a:ext cx="10515600" cy="2795270"/>
        </p:xfrm>
        <a:graphic>
          <a:graphicData uri="http://schemas.openxmlformats.org/drawingml/2006/table">
            <a:tbl>
              <a:tblPr firstRow="1" bandRow="1">
                <a:tableStyleId>{21E4AEA4-8DFA-4A89-87EB-49C32662AFE0}</a:tableStyleId>
              </a:tblPr>
              <a:tblGrid>
                <a:gridCol w="5257800">
                  <a:extLst>
                    <a:ext uri="{9D8B030D-6E8A-4147-A177-3AD203B41FA5}">
                      <a16:colId xmlns:a16="http://schemas.microsoft.com/office/drawing/2014/main" val="2539838145"/>
                    </a:ext>
                  </a:extLst>
                </a:gridCol>
                <a:gridCol w="5257800">
                  <a:extLst>
                    <a:ext uri="{9D8B030D-6E8A-4147-A177-3AD203B41FA5}">
                      <a16:colId xmlns:a16="http://schemas.microsoft.com/office/drawing/2014/main" val="2684915226"/>
                    </a:ext>
                  </a:extLst>
                </a:gridCol>
              </a:tblGrid>
              <a:tr h="570230">
                <a:tc>
                  <a:txBody>
                    <a:bodyPr/>
                    <a:lstStyle/>
                    <a:p>
                      <a:pPr algn="ctr"/>
                      <a:r>
                        <a:rPr lang="en-US" sz="2800" dirty="0">
                          <a:solidFill>
                            <a:schemeClr val="tx1"/>
                          </a:solidFill>
                        </a:rPr>
                        <a:t>CALLBACKS</a:t>
                      </a:r>
                      <a:endParaRPr lang="en-MY" sz="280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tx1"/>
                          </a:solidFill>
                        </a:rPr>
                        <a:t>DESCRIPTION</a:t>
                      </a:r>
                      <a:endParaRPr lang="en-MY" sz="2800" dirty="0">
                        <a:solidFill>
                          <a:schemeClr val="tx1"/>
                        </a:solidFill>
                      </a:endParaRPr>
                    </a:p>
                  </a:txBody>
                  <a:tcPr/>
                </a:tc>
                <a:extLst>
                  <a:ext uri="{0D108BD9-81ED-4DB2-BD59-A6C34878D82A}">
                    <a16:rowId xmlns:a16="http://schemas.microsoft.com/office/drawing/2014/main" val="1525933303"/>
                  </a:ext>
                </a:extLst>
              </a:tr>
              <a:tr h="1042670">
                <a:tc>
                  <a:txBody>
                    <a:bodyPr/>
                    <a:lstStyle/>
                    <a:p>
                      <a:pPr algn="ctr"/>
                      <a:r>
                        <a:rPr lang="en-US" sz="2800" dirty="0" err="1">
                          <a:solidFill>
                            <a:schemeClr val="tx1"/>
                          </a:solidFill>
                        </a:rPr>
                        <a:t>onCreate</a:t>
                      </a:r>
                      <a:r>
                        <a:rPr lang="en-US" sz="2800" dirty="0">
                          <a:solidFill>
                            <a:schemeClr val="tx1"/>
                          </a:solidFill>
                        </a:rPr>
                        <a:t>()</a:t>
                      </a:r>
                      <a:endParaRPr lang="en-MY" sz="2800" dirty="0">
                        <a:solidFill>
                          <a:schemeClr val="tx1"/>
                        </a:solidFill>
                      </a:endParaRPr>
                    </a:p>
                  </a:txBody>
                  <a:tcPr/>
                </a:tc>
                <a:tc>
                  <a:txBody>
                    <a:bodyPr/>
                    <a:lstStyle/>
                    <a:p>
                      <a:pPr algn="ctr"/>
                      <a:r>
                        <a:rPr lang="en-US" sz="2800" dirty="0">
                          <a:solidFill>
                            <a:schemeClr val="tx1"/>
                          </a:solidFill>
                        </a:rPr>
                        <a:t>Must implement this callback, which fires when the system creates your activity. When </a:t>
                      </a:r>
                      <a:r>
                        <a:rPr lang="en-US" sz="2800" dirty="0" err="1">
                          <a:solidFill>
                            <a:schemeClr val="tx1"/>
                          </a:solidFill>
                        </a:rPr>
                        <a:t>onCreate</a:t>
                      </a:r>
                      <a:r>
                        <a:rPr lang="en-US" sz="2800" dirty="0">
                          <a:solidFill>
                            <a:schemeClr val="tx1"/>
                          </a:solidFill>
                        </a:rPr>
                        <a:t>() finishes, the next callback is always </a:t>
                      </a:r>
                      <a:r>
                        <a:rPr lang="en-US" sz="2800" dirty="0" err="1">
                          <a:solidFill>
                            <a:schemeClr val="tx1"/>
                          </a:solidFill>
                        </a:rPr>
                        <a:t>onStart</a:t>
                      </a:r>
                      <a:r>
                        <a:rPr lang="en-US" sz="2800" dirty="0">
                          <a:solidFill>
                            <a:schemeClr val="tx1"/>
                          </a:solidFill>
                        </a:rPr>
                        <a:t>().</a:t>
                      </a:r>
                      <a:endParaRPr lang="en-MY" sz="2800" dirty="0">
                        <a:solidFill>
                          <a:schemeClr val="tx1"/>
                        </a:solidFill>
                      </a:endParaRPr>
                    </a:p>
                  </a:txBody>
                  <a:tcPr/>
                </a:tc>
                <a:extLst>
                  <a:ext uri="{0D108BD9-81ED-4DB2-BD59-A6C34878D82A}">
                    <a16:rowId xmlns:a16="http://schemas.microsoft.com/office/drawing/2014/main" val="2493173347"/>
                  </a:ext>
                </a:extLst>
              </a:tr>
            </a:tbl>
          </a:graphicData>
        </a:graphic>
      </p:graphicFrame>
    </p:spTree>
    <p:extLst>
      <p:ext uri="{BB962C8B-B14F-4D97-AF65-F5344CB8AC3E}">
        <p14:creationId xmlns:p14="http://schemas.microsoft.com/office/powerpoint/2010/main" val="1743825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8">
            <a:extLst>
              <a:ext uri="{FF2B5EF4-FFF2-40B4-BE49-F238E27FC236}">
                <a16:creationId xmlns:a16="http://schemas.microsoft.com/office/drawing/2014/main" id="{202531C3-9E38-4A6D-B44C-64F07B15F332}"/>
              </a:ext>
            </a:extLst>
          </p:cNvPr>
          <p:cNvGraphicFramePr>
            <a:graphicFrameLocks noGrp="1"/>
          </p:cNvGraphicFramePr>
          <p:nvPr>
            <p:extLst>
              <p:ext uri="{D42A27DB-BD31-4B8C-83A1-F6EECF244321}">
                <p14:modId xmlns:p14="http://schemas.microsoft.com/office/powerpoint/2010/main" val="201534538"/>
              </p:ext>
            </p:extLst>
          </p:nvPr>
        </p:nvGraphicFramePr>
        <p:xfrm>
          <a:off x="838200" y="191770"/>
          <a:ext cx="10515600" cy="6187440"/>
        </p:xfrm>
        <a:graphic>
          <a:graphicData uri="http://schemas.openxmlformats.org/drawingml/2006/table">
            <a:tbl>
              <a:tblPr firstRow="1" bandRow="1">
                <a:tableStyleId>{21E4AEA4-8DFA-4A89-87EB-49C32662AFE0}</a:tableStyleId>
              </a:tblPr>
              <a:tblGrid>
                <a:gridCol w="5257800">
                  <a:extLst>
                    <a:ext uri="{9D8B030D-6E8A-4147-A177-3AD203B41FA5}">
                      <a16:colId xmlns:a16="http://schemas.microsoft.com/office/drawing/2014/main" val="2539838145"/>
                    </a:ext>
                  </a:extLst>
                </a:gridCol>
                <a:gridCol w="5257800">
                  <a:extLst>
                    <a:ext uri="{9D8B030D-6E8A-4147-A177-3AD203B41FA5}">
                      <a16:colId xmlns:a16="http://schemas.microsoft.com/office/drawing/2014/main" val="2684915226"/>
                    </a:ext>
                  </a:extLst>
                </a:gridCol>
              </a:tblGrid>
              <a:tr h="513080">
                <a:tc>
                  <a:txBody>
                    <a:bodyPr/>
                    <a:lstStyle/>
                    <a:p>
                      <a:pPr algn="ctr"/>
                      <a:r>
                        <a:rPr lang="en-US" sz="2800" dirty="0">
                          <a:solidFill>
                            <a:schemeClr val="tx1"/>
                          </a:solidFill>
                        </a:rPr>
                        <a:t>CALLBACKS</a:t>
                      </a:r>
                      <a:endParaRPr lang="en-MY" sz="280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tx1"/>
                          </a:solidFill>
                        </a:rPr>
                        <a:t>DESCRIPTION</a:t>
                      </a:r>
                      <a:endParaRPr lang="en-MY" sz="2800" dirty="0">
                        <a:solidFill>
                          <a:schemeClr val="tx1"/>
                        </a:solidFill>
                      </a:endParaRPr>
                    </a:p>
                  </a:txBody>
                  <a:tcPr/>
                </a:tc>
                <a:extLst>
                  <a:ext uri="{0D108BD9-81ED-4DB2-BD59-A6C34878D82A}">
                    <a16:rowId xmlns:a16="http://schemas.microsoft.com/office/drawing/2014/main" val="1525933303"/>
                  </a:ext>
                </a:extLst>
              </a:tr>
              <a:tr h="1042670">
                <a:tc>
                  <a:txBody>
                    <a:bodyPr/>
                    <a:lstStyle/>
                    <a:p>
                      <a:r>
                        <a:rPr lang="en-US" sz="2400" dirty="0" err="1">
                          <a:solidFill>
                            <a:schemeClr val="tx1"/>
                          </a:solidFill>
                        </a:rPr>
                        <a:t>onStart</a:t>
                      </a:r>
                      <a:r>
                        <a:rPr lang="en-US" sz="2400" dirty="0">
                          <a:solidFill>
                            <a:schemeClr val="tx1"/>
                          </a:solidFill>
                        </a:rPr>
                        <a:t>()</a:t>
                      </a:r>
                      <a:endParaRPr lang="en-MY" sz="2400" dirty="0">
                        <a:solidFill>
                          <a:schemeClr val="tx1"/>
                        </a:solidFill>
                      </a:endParaRPr>
                    </a:p>
                  </a:txBody>
                  <a:tcPr/>
                </a:tc>
                <a:tc>
                  <a:txBody>
                    <a:bodyPr/>
                    <a:lstStyle/>
                    <a:p>
                      <a:r>
                        <a:rPr lang="en-US" sz="2400" dirty="0">
                          <a:solidFill>
                            <a:schemeClr val="tx1"/>
                          </a:solidFill>
                        </a:rPr>
                        <a:t>As </a:t>
                      </a:r>
                      <a:r>
                        <a:rPr lang="en-US" sz="2400" dirty="0" err="1">
                          <a:solidFill>
                            <a:schemeClr val="tx1"/>
                          </a:solidFill>
                        </a:rPr>
                        <a:t>onCreate</a:t>
                      </a:r>
                      <a:r>
                        <a:rPr lang="en-US" sz="2400" dirty="0">
                          <a:solidFill>
                            <a:schemeClr val="tx1"/>
                          </a:solidFill>
                        </a:rPr>
                        <a:t>() exits, the activity enters the Started state, and the activity becomes visible to the user. This callback contains what amounts to the activity’s final preparations for coming to the foreground and becoming interactive.</a:t>
                      </a:r>
                      <a:endParaRPr lang="en-MY" sz="2400" dirty="0">
                        <a:solidFill>
                          <a:schemeClr val="tx1"/>
                        </a:solidFill>
                      </a:endParaRPr>
                    </a:p>
                  </a:txBody>
                  <a:tcPr/>
                </a:tc>
                <a:extLst>
                  <a:ext uri="{0D108BD9-81ED-4DB2-BD59-A6C34878D82A}">
                    <a16:rowId xmlns:a16="http://schemas.microsoft.com/office/drawing/2014/main" val="1122479176"/>
                  </a:ext>
                </a:extLst>
              </a:tr>
              <a:tr h="1042670">
                <a:tc>
                  <a:txBody>
                    <a:bodyPr/>
                    <a:lstStyle/>
                    <a:p>
                      <a:r>
                        <a:rPr lang="en-US" sz="2400" dirty="0" err="1">
                          <a:solidFill>
                            <a:schemeClr val="tx1"/>
                          </a:solidFill>
                        </a:rPr>
                        <a:t>onResume</a:t>
                      </a:r>
                      <a:r>
                        <a:rPr lang="en-US" sz="2400" dirty="0">
                          <a:solidFill>
                            <a:schemeClr val="tx1"/>
                          </a:solidFill>
                        </a:rPr>
                        <a:t>()</a:t>
                      </a:r>
                      <a:endParaRPr lang="en-MY" sz="2400" dirty="0">
                        <a:solidFill>
                          <a:schemeClr val="tx1"/>
                        </a:solidFill>
                      </a:endParaRPr>
                    </a:p>
                  </a:txBody>
                  <a:tcPr/>
                </a:tc>
                <a:tc>
                  <a:txBody>
                    <a:bodyPr/>
                    <a:lstStyle/>
                    <a:p>
                      <a:r>
                        <a:rPr lang="en-US" sz="2400" dirty="0">
                          <a:solidFill>
                            <a:schemeClr val="tx1"/>
                          </a:solidFill>
                        </a:rPr>
                        <a:t>The system invokes this callback just before the activity starts interacting with the user. At this point, the activity is at the top of the activity stack, and captures all user input. Most of an app’s core functionality is implemented in the </a:t>
                      </a:r>
                      <a:r>
                        <a:rPr lang="en-US" sz="2400" dirty="0" err="1">
                          <a:solidFill>
                            <a:schemeClr val="tx1"/>
                          </a:solidFill>
                        </a:rPr>
                        <a:t>onResume</a:t>
                      </a:r>
                      <a:r>
                        <a:rPr lang="en-US" sz="2400" dirty="0">
                          <a:solidFill>
                            <a:schemeClr val="tx1"/>
                          </a:solidFill>
                        </a:rPr>
                        <a:t>() method.</a:t>
                      </a:r>
                    </a:p>
                    <a:p>
                      <a:r>
                        <a:rPr lang="en-US" sz="2400" dirty="0">
                          <a:solidFill>
                            <a:schemeClr val="tx1"/>
                          </a:solidFill>
                        </a:rPr>
                        <a:t>The </a:t>
                      </a:r>
                      <a:r>
                        <a:rPr lang="en-US" sz="2400" dirty="0" err="1">
                          <a:solidFill>
                            <a:schemeClr val="tx1"/>
                          </a:solidFill>
                        </a:rPr>
                        <a:t>onPause</a:t>
                      </a:r>
                      <a:r>
                        <a:rPr lang="en-US" sz="2400" dirty="0">
                          <a:solidFill>
                            <a:schemeClr val="tx1"/>
                          </a:solidFill>
                        </a:rPr>
                        <a:t>() callback always follows </a:t>
                      </a:r>
                      <a:r>
                        <a:rPr lang="en-US" sz="2400" dirty="0" err="1">
                          <a:solidFill>
                            <a:schemeClr val="tx1"/>
                          </a:solidFill>
                        </a:rPr>
                        <a:t>onResume</a:t>
                      </a:r>
                      <a:r>
                        <a:rPr lang="en-US" sz="2400" dirty="0">
                          <a:solidFill>
                            <a:schemeClr val="tx1"/>
                          </a:solidFill>
                        </a:rPr>
                        <a:t>().</a:t>
                      </a:r>
                      <a:endParaRPr lang="en-MY" sz="2400" dirty="0">
                        <a:solidFill>
                          <a:schemeClr val="tx1"/>
                        </a:solidFill>
                      </a:endParaRPr>
                    </a:p>
                  </a:txBody>
                  <a:tcPr/>
                </a:tc>
                <a:extLst>
                  <a:ext uri="{0D108BD9-81ED-4DB2-BD59-A6C34878D82A}">
                    <a16:rowId xmlns:a16="http://schemas.microsoft.com/office/drawing/2014/main" val="2315332104"/>
                  </a:ext>
                </a:extLst>
              </a:tr>
            </a:tbl>
          </a:graphicData>
        </a:graphic>
      </p:graphicFrame>
    </p:spTree>
    <p:extLst>
      <p:ext uri="{BB962C8B-B14F-4D97-AF65-F5344CB8AC3E}">
        <p14:creationId xmlns:p14="http://schemas.microsoft.com/office/powerpoint/2010/main" val="41186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8">
            <a:extLst>
              <a:ext uri="{FF2B5EF4-FFF2-40B4-BE49-F238E27FC236}">
                <a16:creationId xmlns:a16="http://schemas.microsoft.com/office/drawing/2014/main" id="{202531C3-9E38-4A6D-B44C-64F07B15F332}"/>
              </a:ext>
            </a:extLst>
          </p:cNvPr>
          <p:cNvGraphicFramePr>
            <a:graphicFrameLocks noGrp="1"/>
          </p:cNvGraphicFramePr>
          <p:nvPr>
            <p:extLst>
              <p:ext uri="{D42A27DB-BD31-4B8C-83A1-F6EECF244321}">
                <p14:modId xmlns:p14="http://schemas.microsoft.com/office/powerpoint/2010/main" val="435138261"/>
              </p:ext>
            </p:extLst>
          </p:nvPr>
        </p:nvGraphicFramePr>
        <p:xfrm>
          <a:off x="838200" y="191770"/>
          <a:ext cx="10515600" cy="5455920"/>
        </p:xfrm>
        <a:graphic>
          <a:graphicData uri="http://schemas.openxmlformats.org/drawingml/2006/table">
            <a:tbl>
              <a:tblPr firstRow="1" bandRow="1">
                <a:tableStyleId>{21E4AEA4-8DFA-4A89-87EB-49C32662AFE0}</a:tableStyleId>
              </a:tblPr>
              <a:tblGrid>
                <a:gridCol w="5257800">
                  <a:extLst>
                    <a:ext uri="{9D8B030D-6E8A-4147-A177-3AD203B41FA5}">
                      <a16:colId xmlns:a16="http://schemas.microsoft.com/office/drawing/2014/main" val="2539838145"/>
                    </a:ext>
                  </a:extLst>
                </a:gridCol>
                <a:gridCol w="5257800">
                  <a:extLst>
                    <a:ext uri="{9D8B030D-6E8A-4147-A177-3AD203B41FA5}">
                      <a16:colId xmlns:a16="http://schemas.microsoft.com/office/drawing/2014/main" val="2684915226"/>
                    </a:ext>
                  </a:extLst>
                </a:gridCol>
              </a:tblGrid>
              <a:tr h="513080">
                <a:tc>
                  <a:txBody>
                    <a:bodyPr/>
                    <a:lstStyle/>
                    <a:p>
                      <a:pPr algn="ctr"/>
                      <a:r>
                        <a:rPr lang="en-US" sz="2800" dirty="0">
                          <a:solidFill>
                            <a:schemeClr val="tx1"/>
                          </a:solidFill>
                        </a:rPr>
                        <a:t>CALLBACKS</a:t>
                      </a:r>
                      <a:endParaRPr lang="en-MY" sz="280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tx1"/>
                          </a:solidFill>
                        </a:rPr>
                        <a:t>DESCRIPTION</a:t>
                      </a:r>
                      <a:endParaRPr lang="en-MY" sz="2800" dirty="0">
                        <a:solidFill>
                          <a:schemeClr val="tx1"/>
                        </a:solidFill>
                      </a:endParaRPr>
                    </a:p>
                  </a:txBody>
                  <a:tcPr/>
                </a:tc>
                <a:extLst>
                  <a:ext uri="{0D108BD9-81ED-4DB2-BD59-A6C34878D82A}">
                    <a16:rowId xmlns:a16="http://schemas.microsoft.com/office/drawing/2014/main" val="1525933303"/>
                  </a:ext>
                </a:extLst>
              </a:tr>
              <a:tr h="1042670">
                <a:tc>
                  <a:txBody>
                    <a:bodyPr/>
                    <a:lstStyle/>
                    <a:p>
                      <a:r>
                        <a:rPr lang="en-US" sz="2400" dirty="0" err="1">
                          <a:solidFill>
                            <a:schemeClr val="tx1"/>
                          </a:solidFill>
                        </a:rPr>
                        <a:t>onPause</a:t>
                      </a:r>
                      <a:r>
                        <a:rPr lang="en-US" sz="2400" dirty="0">
                          <a:solidFill>
                            <a:schemeClr val="tx1"/>
                          </a:solidFill>
                        </a:rPr>
                        <a:t>()</a:t>
                      </a:r>
                      <a:endParaRPr lang="en-MY" sz="2400" dirty="0">
                        <a:solidFill>
                          <a:schemeClr val="tx1"/>
                        </a:solidFill>
                      </a:endParaRPr>
                    </a:p>
                  </a:txBody>
                  <a:tcPr/>
                </a:tc>
                <a:tc>
                  <a:txBody>
                    <a:bodyPr/>
                    <a:lstStyle/>
                    <a:p>
                      <a:r>
                        <a:rPr lang="en-US" sz="2400" dirty="0">
                          <a:solidFill>
                            <a:schemeClr val="tx1"/>
                          </a:solidFill>
                        </a:rPr>
                        <a:t>The system calls </a:t>
                      </a:r>
                      <a:r>
                        <a:rPr lang="en-US" sz="2400" dirty="0" err="1">
                          <a:solidFill>
                            <a:schemeClr val="tx1"/>
                          </a:solidFill>
                        </a:rPr>
                        <a:t>onPause</a:t>
                      </a:r>
                      <a:r>
                        <a:rPr lang="en-US" sz="2400" dirty="0">
                          <a:solidFill>
                            <a:schemeClr val="tx1"/>
                          </a:solidFill>
                        </a:rPr>
                        <a:t>() when the activity loses focus and enters a Paused state. An activity in the Paused state may continue to update the UI if the user is expecting the UI to update. </a:t>
                      </a:r>
                      <a:endParaRPr lang="en-MY" sz="2400" dirty="0">
                        <a:solidFill>
                          <a:schemeClr val="tx1"/>
                        </a:solidFill>
                      </a:endParaRPr>
                    </a:p>
                  </a:txBody>
                  <a:tcPr/>
                </a:tc>
                <a:extLst>
                  <a:ext uri="{0D108BD9-81ED-4DB2-BD59-A6C34878D82A}">
                    <a16:rowId xmlns:a16="http://schemas.microsoft.com/office/drawing/2014/main" val="1122479176"/>
                  </a:ext>
                </a:extLst>
              </a:tr>
              <a:tr h="1042670">
                <a:tc>
                  <a:txBody>
                    <a:bodyPr/>
                    <a:lstStyle/>
                    <a:p>
                      <a:r>
                        <a:rPr lang="en-US" sz="2400" dirty="0" err="1">
                          <a:solidFill>
                            <a:schemeClr val="tx1"/>
                          </a:solidFill>
                        </a:rPr>
                        <a:t>onStop</a:t>
                      </a:r>
                      <a:r>
                        <a:rPr lang="en-US" sz="2400" dirty="0">
                          <a:solidFill>
                            <a:schemeClr val="tx1"/>
                          </a:solidFill>
                        </a:rPr>
                        <a:t>()</a:t>
                      </a:r>
                      <a:endParaRPr lang="en-MY" sz="2400" dirty="0">
                        <a:solidFill>
                          <a:schemeClr val="tx1"/>
                        </a:solidFill>
                      </a:endParaRPr>
                    </a:p>
                  </a:txBody>
                  <a:tcPr/>
                </a:tc>
                <a:tc>
                  <a:txBody>
                    <a:bodyPr/>
                    <a:lstStyle/>
                    <a:p>
                      <a:r>
                        <a:rPr lang="en-US" sz="2400" dirty="0">
                          <a:solidFill>
                            <a:schemeClr val="tx1"/>
                          </a:solidFill>
                        </a:rPr>
                        <a:t>when the activity is no longer visible to the user. This may happen because the activity is being destroyed, a new activity is starting, or an existing activity is entering a Resumed state and is covering the stopped activity. In all of these cases, the stopped activity is no longer visible at all.</a:t>
                      </a:r>
                      <a:endParaRPr lang="en-MY" sz="2400" dirty="0">
                        <a:solidFill>
                          <a:schemeClr val="tx1"/>
                        </a:solidFill>
                      </a:endParaRPr>
                    </a:p>
                  </a:txBody>
                  <a:tcPr/>
                </a:tc>
                <a:extLst>
                  <a:ext uri="{0D108BD9-81ED-4DB2-BD59-A6C34878D82A}">
                    <a16:rowId xmlns:a16="http://schemas.microsoft.com/office/drawing/2014/main" val="2315332104"/>
                  </a:ext>
                </a:extLst>
              </a:tr>
            </a:tbl>
          </a:graphicData>
        </a:graphic>
      </p:graphicFrame>
    </p:spTree>
    <p:extLst>
      <p:ext uri="{BB962C8B-B14F-4D97-AF65-F5344CB8AC3E}">
        <p14:creationId xmlns:p14="http://schemas.microsoft.com/office/powerpoint/2010/main" val="2531047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TM44457448[[fn=Brush]]</Template>
  <TotalTime>17701</TotalTime>
  <Words>811</Words>
  <Application>Microsoft Office PowerPoint</Application>
  <PresentationFormat>Widescreen</PresentationFormat>
  <Paragraphs>78</Paragraphs>
  <Slides>19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ANDROID ACTIVITIES AND LIFE CYCLE</vt:lpstr>
      <vt:lpstr>Contents</vt:lpstr>
      <vt:lpstr>Android Activities and Life Cycle Callbacks</vt:lpstr>
      <vt:lpstr>Activity</vt:lpstr>
      <vt:lpstr>Activity</vt:lpstr>
      <vt:lpstr>PowerPoint Presentation</vt:lpstr>
      <vt:lpstr>Managing ActivityLifeCycle()</vt:lpstr>
      <vt:lpstr>PowerPoint Presentation</vt:lpstr>
      <vt:lpstr>PowerPoint Presentation</vt:lpstr>
      <vt:lpstr>PowerPoint Presentation</vt:lpstr>
      <vt:lpstr>Showing Each Activity Life Cycle</vt:lpstr>
      <vt:lpstr>Write example of code of life cycle activity</vt:lpstr>
      <vt:lpstr>Developing Quiz Application</vt:lpstr>
      <vt:lpstr>Model-View-Controller Architecture</vt:lpstr>
      <vt:lpstr>PowerPoint Presentation</vt:lpstr>
      <vt:lpstr>Navigate to Another Activity</vt:lpstr>
      <vt:lpstr>PowerPoint Presentation</vt:lpstr>
      <vt:lpstr>Receiving data from first activity</vt:lpstr>
      <vt:lpstr>Using Bundle to retrieve data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ANDROID</dc:title>
  <dc:creator>Amni saizan</dc:creator>
  <cp:lastModifiedBy>admin</cp:lastModifiedBy>
  <cp:revision>52</cp:revision>
  <dcterms:created xsi:type="dcterms:W3CDTF">2021-01-15T02:47:53Z</dcterms:created>
  <dcterms:modified xsi:type="dcterms:W3CDTF">2021-11-08T08:14:40Z</dcterms:modified>
</cp:coreProperties>
</file>