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60C7BE-0B03-473B-9D85-38153BE6C90D}" v="23" dt="2026-08-06T03:56:49.1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2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hd Fadhli Abdul Jalil" userId="cce835f12c994d52" providerId="LiveId" clId="{3B104D0A-4338-4ADA-8076-82AA1B2BD149}"/>
    <pc:docChg chg="modSld">
      <pc:chgData name="Mohd Fadhli Abdul Jalil" userId="cce835f12c994d52" providerId="LiveId" clId="{3B104D0A-4338-4ADA-8076-82AA1B2BD149}" dt="2026-08-06T03:56:49.117" v="46"/>
      <pc:docMkLst>
        <pc:docMk/>
      </pc:docMkLst>
      <pc:sldChg chg="modSp mod">
        <pc:chgData name="Mohd Fadhli Abdul Jalil" userId="cce835f12c994d52" providerId="LiveId" clId="{3B104D0A-4338-4ADA-8076-82AA1B2BD149}" dt="2026-08-06T03:54:49.649" v="1" actId="20577"/>
        <pc:sldMkLst>
          <pc:docMk/>
          <pc:sldMk cId="0" sldId="256"/>
        </pc:sldMkLst>
        <pc:spChg chg="mod">
          <ac:chgData name="Mohd Fadhli Abdul Jalil" userId="cce835f12c994d52" providerId="LiveId" clId="{3B104D0A-4338-4ADA-8076-82AA1B2BD149}" dt="2026-08-06T03:54:49.649" v="1" actId="20577"/>
          <ac:spMkLst>
            <pc:docMk/>
            <pc:sldMk cId="0" sldId="256"/>
            <ac:spMk id="2" creationId="{00000000-0000-0000-0000-000000000000}"/>
          </ac:spMkLst>
        </pc:spChg>
      </pc:sldChg>
      <pc:sldChg chg="modSp mod">
        <pc:chgData name="Mohd Fadhli Abdul Jalil" userId="cce835f12c994d52" providerId="LiveId" clId="{3B104D0A-4338-4ADA-8076-82AA1B2BD149}" dt="2026-08-06T03:54:59.088" v="11" actId="20577"/>
        <pc:sldMkLst>
          <pc:docMk/>
          <pc:sldMk cId="0" sldId="257"/>
        </pc:sldMkLst>
        <pc:spChg chg="mod">
          <ac:chgData name="Mohd Fadhli Abdul Jalil" userId="cce835f12c994d52" providerId="LiveId" clId="{3B104D0A-4338-4ADA-8076-82AA1B2BD149}" dt="2026-08-06T03:54:59.088" v="11" actId="20577"/>
          <ac:spMkLst>
            <pc:docMk/>
            <pc:sldMk cId="0" sldId="257"/>
            <ac:spMk id="3" creationId="{00000000-0000-0000-0000-000000000000}"/>
          </ac:spMkLst>
        </pc:spChg>
      </pc:sldChg>
      <pc:sldChg chg="modSp mod setBg">
        <pc:chgData name="Mohd Fadhli Abdul Jalil" userId="cce835f12c994d52" providerId="LiveId" clId="{3B104D0A-4338-4ADA-8076-82AA1B2BD149}" dt="2026-08-06T03:55:25.432" v="31"/>
        <pc:sldMkLst>
          <pc:docMk/>
          <pc:sldMk cId="0" sldId="259"/>
        </pc:sldMkLst>
        <pc:spChg chg="mod">
          <ac:chgData name="Mohd Fadhli Abdul Jalil" userId="cce835f12c994d52" providerId="LiveId" clId="{3B104D0A-4338-4ADA-8076-82AA1B2BD149}" dt="2026-08-06T03:55:11.725" v="13" actId="20577"/>
          <ac:spMkLst>
            <pc:docMk/>
            <pc:sldMk cId="0" sldId="259"/>
            <ac:spMk id="2" creationId="{00000000-0000-0000-0000-000000000000}"/>
          </ac:spMkLst>
        </pc:spChg>
      </pc:sldChg>
      <pc:sldChg chg="modSp mod setBg">
        <pc:chgData name="Mohd Fadhli Abdul Jalil" userId="cce835f12c994d52" providerId="LiveId" clId="{3B104D0A-4338-4ADA-8076-82AA1B2BD149}" dt="2026-08-06T03:55:55.849" v="36" actId="207"/>
        <pc:sldMkLst>
          <pc:docMk/>
          <pc:sldMk cId="0" sldId="264"/>
        </pc:sldMkLst>
        <pc:spChg chg="mod">
          <ac:chgData name="Mohd Fadhli Abdul Jalil" userId="cce835f12c994d52" providerId="LiveId" clId="{3B104D0A-4338-4ADA-8076-82AA1B2BD149}" dt="2026-08-06T03:55:48.278" v="34" actId="20577"/>
          <ac:spMkLst>
            <pc:docMk/>
            <pc:sldMk cId="0" sldId="264"/>
            <ac:spMk id="2" creationId="{00000000-0000-0000-0000-000000000000}"/>
          </ac:spMkLst>
        </pc:spChg>
        <pc:spChg chg="mod">
          <ac:chgData name="Mohd Fadhli Abdul Jalil" userId="cce835f12c994d52" providerId="LiveId" clId="{3B104D0A-4338-4ADA-8076-82AA1B2BD149}" dt="2026-08-06T03:55:55.849" v="36" actId="207"/>
          <ac:spMkLst>
            <pc:docMk/>
            <pc:sldMk cId="0" sldId="264"/>
            <ac:spMk id="3" creationId="{00000000-0000-0000-0000-000000000000}"/>
          </ac:spMkLst>
        </pc:spChg>
      </pc:sldChg>
      <pc:sldChg chg="modSp mod setBg">
        <pc:chgData name="Mohd Fadhli Abdul Jalil" userId="cce835f12c994d52" providerId="LiveId" clId="{3B104D0A-4338-4ADA-8076-82AA1B2BD149}" dt="2026-08-06T03:56:13.102" v="39" actId="20577"/>
        <pc:sldMkLst>
          <pc:docMk/>
          <pc:sldMk cId="0" sldId="270"/>
        </pc:sldMkLst>
        <pc:spChg chg="mod">
          <ac:chgData name="Mohd Fadhli Abdul Jalil" userId="cce835f12c994d52" providerId="LiveId" clId="{3B104D0A-4338-4ADA-8076-82AA1B2BD149}" dt="2026-08-06T03:56:13.102" v="39" actId="20577"/>
          <ac:spMkLst>
            <pc:docMk/>
            <pc:sldMk cId="0" sldId="270"/>
            <ac:spMk id="2" creationId="{00000000-0000-0000-0000-000000000000}"/>
          </ac:spMkLst>
        </pc:spChg>
      </pc:sldChg>
      <pc:sldChg chg="modSp mod setBg">
        <pc:chgData name="Mohd Fadhli Abdul Jalil" userId="cce835f12c994d52" providerId="LiveId" clId="{3B104D0A-4338-4ADA-8076-82AA1B2BD149}" dt="2026-08-06T03:56:23.293" v="42" actId="20577"/>
        <pc:sldMkLst>
          <pc:docMk/>
          <pc:sldMk cId="0" sldId="273"/>
        </pc:sldMkLst>
        <pc:spChg chg="mod">
          <ac:chgData name="Mohd Fadhli Abdul Jalil" userId="cce835f12c994d52" providerId="LiveId" clId="{3B104D0A-4338-4ADA-8076-82AA1B2BD149}" dt="2026-08-06T03:56:23.293" v="42" actId="20577"/>
          <ac:spMkLst>
            <pc:docMk/>
            <pc:sldMk cId="0" sldId="273"/>
            <ac:spMk id="2" creationId="{00000000-0000-0000-0000-000000000000}"/>
          </ac:spMkLst>
        </pc:spChg>
      </pc:sldChg>
      <pc:sldChg chg="modSp mod setBg">
        <pc:chgData name="Mohd Fadhli Abdul Jalil" userId="cce835f12c994d52" providerId="LiveId" clId="{3B104D0A-4338-4ADA-8076-82AA1B2BD149}" dt="2026-08-06T03:56:34.377" v="45" actId="20577"/>
        <pc:sldMkLst>
          <pc:docMk/>
          <pc:sldMk cId="0" sldId="276"/>
        </pc:sldMkLst>
        <pc:spChg chg="mod">
          <ac:chgData name="Mohd Fadhli Abdul Jalil" userId="cce835f12c994d52" providerId="LiveId" clId="{3B104D0A-4338-4ADA-8076-82AA1B2BD149}" dt="2026-08-06T03:56:34.377" v="45" actId="20577"/>
          <ac:spMkLst>
            <pc:docMk/>
            <pc:sldMk cId="0" sldId="276"/>
            <ac:spMk id="2" creationId="{00000000-0000-0000-0000-000000000000}"/>
          </ac:spMkLst>
        </pc:spChg>
      </pc:sldChg>
      <pc:sldChg chg="setBg">
        <pc:chgData name="Mohd Fadhli Abdul Jalil" userId="cce835f12c994d52" providerId="LiveId" clId="{3B104D0A-4338-4ADA-8076-82AA1B2BD149}" dt="2026-08-06T03:56:49.117" v="46"/>
        <pc:sldMkLst>
          <pc:docMk/>
          <pc:sldMk cId="0" sldId="28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E792A-809B-4761-84F6-E9B2FA35FFE3}" type="datetimeFigureOut">
              <a:rPr lang="en-MY" smtClean="0"/>
              <a:t>6/8/2026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8C6098-5FEC-4BE0-B834-F0654292340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6998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C6098-5FEC-4BE0-B834-F06542923408}" type="slidenum">
              <a:rPr lang="en-MY" smtClean="0"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16192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Chapter </a:t>
            </a:r>
            <a:r>
              <a:rPr lang="en-MY" dirty="0"/>
              <a:t>5</a:t>
            </a:r>
            <a:r>
              <a:rPr dirty="0"/>
              <a:t>: Connecting Applications to the Web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Android Development • APIs • Volley • JSON Parsing • Trivia Quiz App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Volley Dependency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Add Volley to the app module dependencies:</a:t>
            </a:r>
          </a:p>
          <a:p>
            <a:pPr>
              <a:defRPr sz="1500">
                <a:latin typeface="Consolas"/>
              </a:defRPr>
            </a:pPr>
            <a:r>
              <a:t>dependencies {</a:t>
            </a:r>
            <a:br/>
            <a:r>
              <a:t>    implementation 'com.android.volley:volley:1.2.1'</a:t>
            </a:r>
            <a:br/>
            <a:r>
              <a:t>}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Internet Permission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Add Internet permission to AndroidManifest.xml:</a:t>
            </a:r>
          </a:p>
          <a:p>
            <a:pPr>
              <a:defRPr sz="1500">
                <a:latin typeface="Consolas"/>
              </a:defRPr>
            </a:pPr>
            <a:r>
              <a:t>&lt;uses-permission android:name="android.permission.INTERNET" /&gt;</a:t>
            </a:r>
          </a:p>
          <a:p>
            <a:pPr>
              <a:defRPr sz="1700"/>
            </a:pPr>
            <a:r>
              <a:t>Without Internet permission, the application cannot access web resources.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Creating a Request Queue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Volley uses a RequestQueue to manage network requests:</a:t>
            </a:r>
          </a:p>
          <a:p>
            <a:pPr>
              <a:defRPr sz="1500">
                <a:latin typeface="Consolas"/>
              </a:defRPr>
            </a:pPr>
            <a:r>
              <a:t>RequestQueue queue =</a:t>
            </a:r>
            <a:br/>
            <a:r>
              <a:t>    Volley.newRequestQueue(this);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Using StringRequest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Use StringRequest when the response is plain text:</a:t>
            </a:r>
          </a:p>
          <a:p>
            <a:pPr>
              <a:defRPr sz="1500">
                <a:latin typeface="Consolas"/>
              </a:defRPr>
            </a:pPr>
            <a:r>
              <a:t>StringRequest request = new StringRequest(</a:t>
            </a:r>
            <a:br/>
            <a:r>
              <a:t>    Request.Method.GET,</a:t>
            </a:r>
            <a:br/>
            <a:r>
              <a:t>    url,</a:t>
            </a:r>
            <a:br/>
            <a:r>
              <a:t>    response -&gt; {</a:t>
            </a:r>
            <a:br/>
            <a:r>
              <a:t>        textView.setText(response);</a:t>
            </a:r>
            <a:br/>
            <a:r>
              <a:t>    },</a:t>
            </a:r>
            <a:br/>
            <a:r>
              <a:t>    error -&gt; {</a:t>
            </a:r>
            <a:br/>
            <a:r>
              <a:t>        textView.setText("Error");</a:t>
            </a:r>
            <a:br/>
            <a:r>
              <a:t>    }</a:t>
            </a:r>
            <a:br/>
            <a:r>
              <a:t>);</a:t>
            </a:r>
            <a:br/>
            <a:br/>
            <a:r>
              <a:t>queue.add(request);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StringRequest Data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Android App</a:t>
            </a:r>
          </a:p>
          <a:p>
            <a:pPr lvl="1">
              <a:defRPr sz="1800"/>
            </a:pPr>
            <a:r>
              <a:t>↓ StringRequest</a:t>
            </a:r>
          </a:p>
          <a:p>
            <a:pPr lvl="1">
              <a:defRPr sz="1800"/>
            </a:pPr>
            <a:r>
              <a:t>↓ Volley RequestQueue</a:t>
            </a:r>
          </a:p>
          <a:p>
            <a:pPr lvl="1">
              <a:defRPr sz="1800"/>
            </a:pPr>
            <a:r>
              <a:t>↓ Internet / Web Server</a:t>
            </a:r>
          </a:p>
          <a:p>
            <a:pPr lvl="1">
              <a:defRPr sz="1800"/>
            </a:pPr>
            <a:r>
              <a:t>↓ Plain-text response</a:t>
            </a:r>
          </a:p>
          <a:p>
            <a:pPr>
              <a:defRPr sz="2200"/>
            </a:pPr>
            <a:r>
              <a:t>Display response in the user interface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5</a:t>
            </a:r>
            <a:r>
              <a:rPr dirty="0"/>
              <a:t>.3 Understanding </a:t>
            </a:r>
            <a:r>
              <a:rPr dirty="0" err="1"/>
              <a:t>JSONArray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A JSONArray represents an ordered list of values/items.</a:t>
            </a:r>
          </a:p>
          <a:p>
            <a:pPr>
              <a:defRPr sz="2200"/>
            </a:pPr>
            <a:r>
              <a:t>It uses square brackets: [ ]</a:t>
            </a:r>
          </a:p>
          <a:p>
            <a:pPr>
              <a:defRPr sz="2200"/>
            </a:pPr>
            <a:r>
              <a:t>Each element may itself be a JSONObject.</a:t>
            </a:r>
          </a:p>
          <a:p>
            <a:pPr>
              <a:defRPr sz="2200"/>
            </a:pPr>
            <a:r>
              <a:t>Useful when an API returns multiple records, such as multiple quiz questions.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 JSONArray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A server might return multiple students like this:</a:t>
            </a:r>
          </a:p>
          <a:p>
            <a:pPr>
              <a:defRPr sz="1500">
                <a:latin typeface="Consolas"/>
              </a:defRPr>
            </a:pPr>
            <a:r>
              <a:t>[</a:t>
            </a:r>
            <a:br/>
            <a:r>
              <a:t>  {"id": 1, "name": "Ali"},</a:t>
            </a:r>
            <a:br/>
            <a:r>
              <a:t>  {"id": 2, "name": "Siti"}</a:t>
            </a:r>
            <a:br/>
            <a:r>
              <a:t>]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JsonArrayRequest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Volley can retrieve an array response using JsonArrayRequest:</a:t>
            </a:r>
          </a:p>
          <a:p>
            <a:pPr>
              <a:defRPr sz="1500">
                <a:latin typeface="Consolas"/>
              </a:defRPr>
            </a:pPr>
            <a:r>
              <a:t>JsonArrayRequest request = new JsonArrayRequest(</a:t>
            </a:r>
            <a:br/>
            <a:r>
              <a:t>    Request.Method.GET,</a:t>
            </a:r>
            <a:br/>
            <a:r>
              <a:t>    url,</a:t>
            </a:r>
            <a:br/>
            <a:r>
              <a:t>    null,</a:t>
            </a:r>
            <a:br/>
            <a:r>
              <a:t>    response -&gt; {</a:t>
            </a:r>
            <a:br/>
            <a:r>
              <a:t>        // Process JSON array</a:t>
            </a:r>
            <a:br/>
            <a:r>
              <a:t>    },</a:t>
            </a:r>
            <a:br/>
            <a:r>
              <a:t>    error -&gt; {</a:t>
            </a:r>
            <a:br/>
            <a:r>
              <a:t>        // Handle error</a:t>
            </a:r>
            <a:br/>
            <a:r>
              <a:t>    }</a:t>
            </a:r>
            <a:br/>
            <a:r>
              <a:t>);</a:t>
            </a:r>
            <a:br/>
            <a:br/>
            <a:r>
              <a:t>queue.add(request);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5</a:t>
            </a:r>
            <a:r>
              <a:rPr dirty="0"/>
              <a:t>.4 Parsing a </a:t>
            </a:r>
            <a:r>
              <a:rPr dirty="0" err="1"/>
              <a:t>JSONArray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Loop through the JSONArray using its indexes.</a:t>
            </a:r>
          </a:p>
          <a:p>
            <a:pPr>
              <a:defRPr sz="2200"/>
            </a:pPr>
            <a:r>
              <a:t>Retrieve each element as a JSONObject.</a:t>
            </a:r>
          </a:p>
          <a:p>
            <a:pPr>
              <a:defRPr sz="2200"/>
            </a:pPr>
            <a:r>
              <a:t>Extract values from the object using their keys.</a:t>
            </a:r>
          </a:p>
          <a:p>
            <a:pPr>
              <a:defRPr sz="2200"/>
            </a:pPr>
            <a:r>
              <a:t>Use the extracted values in TextView, RecyclerView, calculations, or application logic.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Parsing JSONArray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Example of extracting name and course:</a:t>
            </a:r>
          </a:p>
          <a:p>
            <a:pPr>
              <a:defRPr sz="1500">
                <a:latin typeface="Consolas"/>
              </a:defRPr>
            </a:pPr>
            <a:r>
              <a:t>for (int i = 0; i &lt; response.length(); i++) {</a:t>
            </a:r>
            <a:br/>
            <a:r>
              <a:t>    JSONObject student = response.getJSONObject(i);</a:t>
            </a:r>
            <a:br/>
            <a:br/>
            <a:r>
              <a:t>    String name = student.getString("name");</a:t>
            </a:r>
            <a:br/>
            <a:r>
              <a:t>    String course = student.getString("course");</a:t>
            </a:r>
            <a:br/>
            <a:r>
              <a:t>}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Chapter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rPr lang="en-MY" dirty="0"/>
              <a:t>5</a:t>
            </a:r>
            <a:r>
              <a:rPr dirty="0"/>
              <a:t>.1 Understanding APIs and Libraries</a:t>
            </a:r>
          </a:p>
          <a:p>
            <a:pPr>
              <a:defRPr sz="2200"/>
            </a:pPr>
            <a:r>
              <a:rPr lang="en-MY" dirty="0"/>
              <a:t>5</a:t>
            </a:r>
            <a:r>
              <a:rPr dirty="0"/>
              <a:t>.2 Setting Up the Volley Network Library and Parsing a String</a:t>
            </a:r>
          </a:p>
          <a:p>
            <a:pPr>
              <a:defRPr sz="2200"/>
            </a:pPr>
            <a:r>
              <a:rPr lang="en-MY" dirty="0"/>
              <a:t>5</a:t>
            </a:r>
            <a:r>
              <a:rPr dirty="0"/>
              <a:t>.3 Setting Up </a:t>
            </a:r>
            <a:r>
              <a:rPr dirty="0" err="1"/>
              <a:t>JSONArray</a:t>
            </a:r>
            <a:r>
              <a:rPr dirty="0"/>
              <a:t> Android Volley Request</a:t>
            </a:r>
          </a:p>
          <a:p>
            <a:pPr>
              <a:defRPr sz="2200"/>
            </a:pPr>
            <a:r>
              <a:rPr lang="en-MY" dirty="0"/>
              <a:t>5</a:t>
            </a:r>
            <a:r>
              <a:rPr dirty="0"/>
              <a:t>.4 Parsing a </a:t>
            </a:r>
            <a:r>
              <a:rPr dirty="0" err="1"/>
              <a:t>JSONArray</a:t>
            </a:r>
            <a:r>
              <a:rPr dirty="0"/>
              <a:t> with </a:t>
            </a:r>
            <a:r>
              <a:rPr dirty="0" err="1"/>
              <a:t>JSONArray</a:t>
            </a:r>
            <a:r>
              <a:rPr dirty="0"/>
              <a:t> Request</a:t>
            </a:r>
          </a:p>
          <a:p>
            <a:pPr>
              <a:defRPr sz="2200"/>
            </a:pPr>
            <a:r>
              <a:rPr lang="en-MY" dirty="0"/>
              <a:t>5</a:t>
            </a:r>
            <a:r>
              <a:rPr dirty="0"/>
              <a:t>.5 Parsing a JSON Payload with the </a:t>
            </a:r>
            <a:r>
              <a:rPr dirty="0" err="1"/>
              <a:t>JSONObject</a:t>
            </a:r>
            <a:r>
              <a:rPr dirty="0"/>
              <a:t> Request</a:t>
            </a:r>
          </a:p>
          <a:p>
            <a:pPr>
              <a:defRPr sz="2200"/>
            </a:pPr>
            <a:r>
              <a:rPr dirty="0"/>
              <a:t>Case Study: Trivia Quiz App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JSONObject vs JSONArray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JSONObject uses { } and commonly represents one record/item.</a:t>
            </a:r>
          </a:p>
          <a:p>
            <a:pPr>
              <a:defRPr sz="2200"/>
            </a:pPr>
            <a:r>
              <a:t>JSONArray uses [ ] and commonly represents a collection of items.</a:t>
            </a:r>
          </a:p>
          <a:p>
            <a:pPr>
              <a:defRPr sz="2200"/>
            </a:pPr>
            <a:r>
              <a:t>JSONObject values are accessed using keys.</a:t>
            </a:r>
          </a:p>
          <a:p>
            <a:pPr>
              <a:defRPr sz="2200"/>
            </a:pPr>
            <a:r>
              <a:t>JSONArray elements are accessed using indexes, often inside a loop.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5</a:t>
            </a:r>
            <a:r>
              <a:rPr dirty="0"/>
              <a:t>.5 </a:t>
            </a:r>
            <a:r>
              <a:rPr dirty="0" err="1"/>
              <a:t>JSONObject</a:t>
            </a:r>
            <a:r>
              <a:rPr dirty="0"/>
              <a:t> Request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Use JsonObjectRequest when the API response starts with { and ends with }.</a:t>
            </a:r>
          </a:p>
          <a:p>
            <a:pPr>
              <a:defRPr sz="2200"/>
            </a:pPr>
            <a:r>
              <a:t>Suitable for a single user profile, product detail, weather record, application setting, or quiz summary.</a:t>
            </a:r>
          </a:p>
          <a:p>
            <a:pPr>
              <a:defRPr sz="2200"/>
            </a:pPr>
            <a:r>
              <a:t>Values are represented as key-value pairs.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 JSONObject Payload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Example player profile returned by a server:</a:t>
            </a:r>
          </a:p>
          <a:p>
            <a:pPr>
              <a:defRPr sz="1500">
                <a:latin typeface="Consolas"/>
              </a:defRPr>
            </a:pPr>
            <a:r>
              <a:t>{</a:t>
            </a:r>
            <a:br/>
            <a:r>
              <a:t>  "player": "John",</a:t>
            </a:r>
            <a:br/>
            <a:r>
              <a:t>  "score": 80,</a:t>
            </a:r>
            <a:br/>
            <a:r>
              <a:t>  "rank": "Intermediate",</a:t>
            </a:r>
            <a:br/>
            <a:r>
              <a:t>  "questions_answered": 50</a:t>
            </a:r>
            <a:br/>
            <a:r>
              <a:t>}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Creating JsonObjectRequest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Retrieve one JSON object using Volley:</a:t>
            </a:r>
          </a:p>
          <a:p>
            <a:pPr>
              <a:defRPr sz="1500">
                <a:latin typeface="Consolas"/>
              </a:defRPr>
            </a:pPr>
            <a:r>
              <a:t>JsonObjectRequest request = new JsonObjectRequest(</a:t>
            </a:r>
            <a:br/>
            <a:r>
              <a:t>    Request.Method.GET,</a:t>
            </a:r>
            <a:br/>
            <a:r>
              <a:t>    url,</a:t>
            </a:r>
            <a:br/>
            <a:r>
              <a:t>    null,</a:t>
            </a:r>
            <a:br/>
            <a:r>
              <a:t>    response -&gt; {</a:t>
            </a:r>
            <a:br/>
            <a:r>
              <a:t>        // Parse JSONObject</a:t>
            </a:r>
            <a:br/>
            <a:r>
              <a:t>    },</a:t>
            </a:r>
            <a:br/>
            <a:r>
              <a:t>    error -&gt; {</a:t>
            </a:r>
            <a:br/>
            <a:r>
              <a:t>        textView.setText("Network Error");</a:t>
            </a:r>
            <a:br/>
            <a:r>
              <a:t>    }</a:t>
            </a:r>
            <a:br/>
            <a:r>
              <a:t>);</a:t>
            </a:r>
            <a:br/>
            <a:br/>
            <a:r>
              <a:t>queue.add(request);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Parsing JSONObject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Values can be retrieved using their keys:</a:t>
            </a:r>
          </a:p>
          <a:p>
            <a:pPr>
              <a:defRPr sz="1500">
                <a:latin typeface="Consolas"/>
              </a:defRPr>
            </a:pPr>
            <a:r>
              <a:t>String player = response.getString("player");</a:t>
            </a:r>
            <a:br/>
            <a:r>
              <a:t>int score = response.getInt("score");</a:t>
            </a:r>
            <a:br/>
            <a:r>
              <a:t>String rank = response.getString("rank");</a:t>
            </a:r>
            <a:br/>
            <a:br/>
            <a:r>
              <a:t>tvPlayer.setText(player);</a:t>
            </a:r>
            <a:br/>
            <a:r>
              <a:t>tvScore.setText(String.valueOf(score));</a:t>
            </a:r>
            <a:br/>
            <a:r>
              <a:t>tvRank.setText(rank);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Common JSONObject Getter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getString() — retrieve text</a:t>
            </a:r>
          </a:p>
          <a:p>
            <a:pPr>
              <a:defRPr sz="2200"/>
            </a:pPr>
            <a:r>
              <a:t>getInt() — retrieve integer</a:t>
            </a:r>
          </a:p>
          <a:p>
            <a:pPr>
              <a:defRPr sz="2200"/>
            </a:pPr>
            <a:r>
              <a:t>getDouble() — retrieve decimal value</a:t>
            </a:r>
          </a:p>
          <a:p>
            <a:pPr>
              <a:defRPr sz="2200"/>
            </a:pPr>
            <a:r>
              <a:t>getBoolean() — retrieve true/false</a:t>
            </a:r>
          </a:p>
          <a:p>
            <a:pPr>
              <a:defRPr sz="2200"/>
            </a:pPr>
            <a:r>
              <a:t>getJSONObject() — retrieve a nested object</a:t>
            </a:r>
          </a:p>
          <a:p>
            <a:pPr>
              <a:defRPr sz="2200"/>
            </a:pPr>
            <a:r>
              <a:t>getJSONArray() — retrieve an array stored inside an object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Nested JSONObject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A JSON object can contain another JSON object:</a:t>
            </a:r>
          </a:p>
          <a:p>
            <a:pPr>
              <a:defRPr sz="1500">
                <a:latin typeface="Consolas"/>
              </a:defRPr>
            </a:pPr>
            <a:r>
              <a:t>{</a:t>
            </a:r>
            <a:br/>
            <a:r>
              <a:t>  "player": "John",</a:t>
            </a:r>
            <a:br/>
            <a:r>
              <a:t>  "statistics": {</a:t>
            </a:r>
            <a:br/>
            <a:r>
              <a:t>    "wins": 15,</a:t>
            </a:r>
            <a:br/>
            <a:r>
              <a:t>    "losses": 5,</a:t>
            </a:r>
            <a:br/>
            <a:r>
              <a:t>    "accuracy": 90</a:t>
            </a:r>
            <a:br/>
            <a:r>
              <a:t>  }</a:t>
            </a:r>
            <a:br/>
            <a:r>
              <a:t>}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Parsing Nested JSONObject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First retrieve the nested object, then its values:</a:t>
            </a:r>
          </a:p>
          <a:p>
            <a:pPr>
              <a:defRPr sz="1500">
                <a:latin typeface="Consolas"/>
              </a:defRPr>
            </a:pPr>
            <a:r>
              <a:t>JSONObject statistics =</a:t>
            </a:r>
            <a:br/>
            <a:r>
              <a:t>    response.getJSONObject("statistics");</a:t>
            </a:r>
            <a:br/>
            <a:br/>
            <a:r>
              <a:t>int wins = statistics.getInt("wins");</a:t>
            </a:r>
            <a:br/>
            <a:r>
              <a:t>int losses = statistics.getInt("losses");</a:t>
            </a:r>
            <a:br/>
            <a:r>
              <a:t>int accuracy = statistics.getInt("accuracy");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Case Study: Trivia Quiz App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Applying APIs, Volley, StringRequest, JSONArray and JSONObject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Trivia Quiz App — Concept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Downloads trivia questions from an online API.</a:t>
            </a:r>
          </a:p>
          <a:p>
            <a:pPr>
              <a:defRPr sz="2200"/>
            </a:pPr>
            <a:r>
              <a:t>Displays questions and answer choices.</a:t>
            </a:r>
          </a:p>
          <a:p>
            <a:pPr>
              <a:defRPr sz="2200"/>
            </a:pPr>
            <a:r>
              <a:t>Allows the user to select an answer.</a:t>
            </a:r>
          </a:p>
          <a:p>
            <a:pPr>
              <a:defRPr sz="2200"/>
            </a:pPr>
            <a:r>
              <a:t>Checks whether the answer is correct.</a:t>
            </a:r>
          </a:p>
          <a:p>
            <a:pPr>
              <a:defRPr sz="2200"/>
            </a:pPr>
            <a:r>
              <a:t>Updates the score and displays the final result.</a:t>
            </a:r>
          </a:p>
          <a:p>
            <a:pPr>
              <a:defRPr sz="2200"/>
            </a:pPr>
            <a:r>
              <a:t>Demonstrates all major concepts covered in Chapter 6.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Explain APIs and software libraries in Android development.</a:t>
            </a:r>
          </a:p>
          <a:p>
            <a:pPr>
              <a:defRPr sz="2200"/>
            </a:pPr>
            <a:r>
              <a:t>Configure Volley and Internet permission.</a:t>
            </a:r>
          </a:p>
          <a:p>
            <a:pPr>
              <a:defRPr sz="2200"/>
            </a:pPr>
            <a:r>
              <a:t>Retrieve text data using StringRequest.</a:t>
            </a:r>
          </a:p>
          <a:p>
            <a:pPr>
              <a:defRPr sz="2200"/>
            </a:pPr>
            <a:r>
              <a:t>Retrieve JSON arrays using JsonArrayRequest.</a:t>
            </a:r>
          </a:p>
          <a:p>
            <a:pPr>
              <a:defRPr sz="2200"/>
            </a:pPr>
            <a:r>
              <a:t>Parse JSON arrays, objects, and nested JSON.</a:t>
            </a:r>
          </a:p>
          <a:p>
            <a:pPr>
              <a:defRPr sz="2200"/>
            </a:pPr>
            <a:r>
              <a:t>Apply all concepts in a simple Trivia Quiz App.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Trivia App Workflow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1. User opens the app.</a:t>
            </a:r>
          </a:p>
          <a:p>
            <a:pPr>
              <a:defRPr sz="2200"/>
            </a:pPr>
            <a:r>
              <a:t>2. App retrieves online information through an API.</a:t>
            </a:r>
          </a:p>
          <a:p>
            <a:pPr>
              <a:defRPr sz="2200"/>
            </a:pPr>
            <a:r>
              <a:t>3. Volley performs the HTTP request.</a:t>
            </a:r>
          </a:p>
          <a:p>
            <a:pPr>
              <a:defRPr sz="2200"/>
            </a:pPr>
            <a:r>
              <a:t>4. Server returns JSON/text data.</a:t>
            </a:r>
          </a:p>
          <a:p>
            <a:pPr>
              <a:defRPr sz="2200"/>
            </a:pPr>
            <a:r>
              <a:t>5. Application parses the response.</a:t>
            </a:r>
          </a:p>
          <a:p>
            <a:pPr>
              <a:defRPr sz="2200"/>
            </a:pPr>
            <a:r>
              <a:t>6. Questions are displayed.</a:t>
            </a:r>
          </a:p>
          <a:p>
            <a:pPr>
              <a:defRPr sz="2200"/>
            </a:pPr>
            <a:r>
              <a:t>7. User answers questions and the score is calculated.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Mapping Trivia App to Chapter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6.1 — API provides online trivia data; Volley provides reusable networking functionality.</a:t>
            </a:r>
          </a:p>
          <a:p>
            <a:pPr>
              <a:defRPr sz="2200"/>
            </a:pPr>
            <a:r>
              <a:t>6.2 — StringRequest can retrieve a welcome message or announcement.</a:t>
            </a:r>
          </a:p>
          <a:p>
            <a:pPr>
              <a:defRPr sz="2200"/>
            </a:pPr>
            <a:r>
              <a:t>6.3 — JsonArrayRequest retrieves multiple trivia questions when the endpoint returns a top-level array.</a:t>
            </a:r>
          </a:p>
          <a:p>
            <a:pPr>
              <a:defRPr sz="2200"/>
            </a:pPr>
            <a:r>
              <a:t>6.4 — JSONArray parsing extracts questions and answers.</a:t>
            </a:r>
          </a:p>
          <a:p>
            <a:pPr>
              <a:defRPr sz="2200"/>
            </a:pPr>
            <a:r>
              <a:t>6.5 — JsonObjectRequest retrieves object-shaped responses such as a player profile, quiz summary, or an API payload containing nested arrays.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Sample Trivia JSON Array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Simplified teaching example:</a:t>
            </a:r>
          </a:p>
          <a:p>
            <a:pPr>
              <a:defRPr sz="1500">
                <a:latin typeface="Consolas"/>
              </a:defRPr>
            </a:pPr>
            <a:r>
              <a:t>[</a:t>
            </a:r>
            <a:br/>
            <a:r>
              <a:t>  {</a:t>
            </a:r>
            <a:br/>
            <a:r>
              <a:t>    "question": "What is the capital of Malaysia?",</a:t>
            </a:r>
            <a:br/>
            <a:r>
              <a:t>    "correct_answer": "Kuala Lumpur",</a:t>
            </a:r>
            <a:br/>
            <a:r>
              <a:t>    "incorrect_answers": [</a:t>
            </a:r>
            <a:br/>
            <a:r>
              <a:t>      "Johor Bahru", "Ipoh", "Melaka"</a:t>
            </a:r>
            <a:br/>
            <a:r>
              <a:t>    ]</a:t>
            </a:r>
            <a:br/>
            <a:r>
              <a:t>  }</a:t>
            </a:r>
            <a:br/>
            <a:r>
              <a:t>]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Reading Trivia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Extract each question and its answers:</a:t>
            </a:r>
          </a:p>
          <a:p>
            <a:pPr>
              <a:defRPr sz="1500">
                <a:latin typeface="Consolas"/>
              </a:defRPr>
            </a:pPr>
            <a:r>
              <a:t>for (int i = 0; i &lt; response.length(); i++) {</a:t>
            </a:r>
            <a:br/>
            <a:r>
              <a:t>    JSONObject item = response.getJSONObject(i);</a:t>
            </a:r>
            <a:br/>
            <a:br/>
            <a:r>
              <a:t>    String question = item.getString("question");</a:t>
            </a:r>
            <a:br/>
            <a:r>
              <a:t>    String correct = item.getString("correct_answer");</a:t>
            </a:r>
            <a:br/>
            <a:br/>
            <a:r>
              <a:t>    JSONArray wrong =</a:t>
            </a:r>
            <a:br/>
            <a:r>
              <a:t>        item.getJSONArray("incorrect_answers");</a:t>
            </a:r>
            <a:br/>
            <a:r>
              <a:t>}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 Quiz Screen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Question 1 of 10</a:t>
            </a:r>
          </a:p>
          <a:p>
            <a:pPr>
              <a:defRPr sz="2200"/>
            </a:pPr>
            <a:r>
              <a:t>What is the capital of Malaysia?</a:t>
            </a:r>
          </a:p>
          <a:p>
            <a:pPr>
              <a:defRPr sz="2200"/>
            </a:pPr>
            <a:r>
              <a:t>○ Johor Bahru</a:t>
            </a:r>
          </a:p>
          <a:p>
            <a:pPr>
              <a:defRPr sz="2200"/>
            </a:pPr>
            <a:r>
              <a:t>○ Kuala Lumpur</a:t>
            </a:r>
          </a:p>
          <a:p>
            <a:pPr>
              <a:defRPr sz="2200"/>
            </a:pPr>
            <a:r>
              <a:t>○ Ipoh</a:t>
            </a:r>
          </a:p>
          <a:p>
            <a:pPr>
              <a:defRPr sz="2200"/>
            </a:pPr>
            <a:r>
              <a:t>○ Melaka</a:t>
            </a:r>
          </a:p>
          <a:p>
            <a:pPr>
              <a:defRPr sz="2200"/>
            </a:pPr>
            <a:r>
              <a:t>[ Submit ]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 Result Screen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Congratulations!</a:t>
            </a:r>
          </a:p>
          <a:p>
            <a:pPr>
              <a:defRPr sz="2200"/>
            </a:pPr>
            <a:r>
              <a:t>Final Score: 8 / 10</a:t>
            </a:r>
          </a:p>
          <a:p>
            <a:pPr>
              <a:defRPr sz="2200"/>
            </a:pPr>
            <a:r>
              <a:t>Correct Answers: 8</a:t>
            </a:r>
          </a:p>
          <a:p>
            <a:pPr>
              <a:defRPr sz="2200"/>
            </a:pPr>
            <a:r>
              <a:t>Incorrect Answers: 2</a:t>
            </a:r>
          </a:p>
          <a:p>
            <a:pPr>
              <a:defRPr sz="2200"/>
            </a:pPr>
            <a:r>
              <a:t>[ Play Again ]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Complete Chapter Data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Android Application</a:t>
            </a:r>
          </a:p>
          <a:p>
            <a:pPr lvl="1">
              <a:defRPr sz="1800"/>
            </a:pPr>
            <a:r>
              <a:t>↓ Volley Request</a:t>
            </a:r>
          </a:p>
          <a:p>
            <a:pPr lvl="1">
              <a:defRPr sz="1800"/>
            </a:pPr>
            <a:r>
              <a:t>↓ REST API / Web Server</a:t>
            </a:r>
          </a:p>
          <a:p>
            <a:pPr lvl="1">
              <a:defRPr sz="1800"/>
            </a:pPr>
            <a:r>
              <a:t>↓ String / JSONObject / JSONArray Response</a:t>
            </a:r>
          </a:p>
          <a:p>
            <a:pPr lvl="1">
              <a:defRPr sz="1800"/>
            </a:pPr>
            <a:r>
              <a:t>↓ Parse the response</a:t>
            </a:r>
          </a:p>
          <a:p>
            <a:pPr lvl="1">
              <a:defRPr sz="1800"/>
            </a:pPr>
            <a:r>
              <a:t>↓ Display/process data</a:t>
            </a:r>
          </a:p>
          <a:p>
            <a:pPr>
              <a:defRPr sz="2200"/>
            </a:pPr>
            <a:r>
              <a:t>Interactive application experience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Chapter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APIs enable Android applications to communicate with online services.</a:t>
            </a:r>
          </a:p>
          <a:p>
            <a:pPr>
              <a:defRPr sz="2200"/>
            </a:pPr>
            <a:r>
              <a:t>Libraries such as Volley simplify networking.</a:t>
            </a:r>
          </a:p>
          <a:p>
            <a:pPr>
              <a:defRPr sz="2200"/>
            </a:pPr>
            <a:r>
              <a:t>StringRequest retrieves plain-text responses.</a:t>
            </a:r>
          </a:p>
          <a:p>
            <a:pPr>
              <a:defRPr sz="2200"/>
            </a:pPr>
            <a:r>
              <a:t>JsonArrayRequest handles top-level JSON arrays.</a:t>
            </a:r>
          </a:p>
          <a:p>
            <a:pPr>
              <a:defRPr sz="2200"/>
            </a:pPr>
            <a:r>
              <a:t>JsonObjectRequest handles top-level JSON objects.</a:t>
            </a:r>
          </a:p>
          <a:p>
            <a:pPr>
              <a:defRPr sz="2200"/>
            </a:pPr>
            <a:r>
              <a:t>JSON parsing converts server responses into information the app can display and process.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Takeaway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Request → Response → Parse → Display</a:t>
            </a:r>
          </a:p>
          <a:p>
            <a:pPr>
              <a:defRPr sz="2200"/>
            </a:pPr>
            <a:r>
              <a:t>Understanding this workflow is the foundation of building Android applications that consume web services.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 / Review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1. What is an API and why do mobile applications use it?</a:t>
            </a:r>
          </a:p>
          <a:p>
            <a:pPr>
              <a:defRPr sz="2200"/>
            </a:pPr>
            <a:r>
              <a:t>2. What is the purpose of Volley?</a:t>
            </a:r>
          </a:p>
          <a:p>
            <a:pPr>
              <a:defRPr sz="2200"/>
            </a:pPr>
            <a:r>
              <a:t>3. When should StringRequest be used?</a:t>
            </a:r>
          </a:p>
          <a:p>
            <a:pPr>
              <a:defRPr sz="2200"/>
            </a:pPr>
            <a:r>
              <a:t>4. What is the difference between JSONObject and JSONArray?</a:t>
            </a:r>
          </a:p>
          <a:p>
            <a:pPr>
              <a:defRPr sz="2200"/>
            </a:pPr>
            <a:r>
              <a:t>5. When should JsonObjectRequest be used instead of JsonArrayRequest?</a:t>
            </a:r>
          </a:p>
          <a:p>
            <a:pPr>
              <a:defRPr sz="2200"/>
            </a:pPr>
            <a:r>
              <a:t>6. How does the Trivia Quiz App demonstrate the concepts in this chapter?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5</a:t>
            </a:r>
            <a:r>
              <a:rPr dirty="0"/>
              <a:t>.1 What is an API?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API = Application Programming Interface.</a:t>
            </a:r>
          </a:p>
          <a:p>
            <a:pPr>
              <a:defRPr sz="2200"/>
            </a:pPr>
            <a:r>
              <a:t>Allows two software applications to communicate.</a:t>
            </a:r>
          </a:p>
          <a:p>
            <a:pPr>
              <a:defRPr sz="2200"/>
            </a:pPr>
            <a:r>
              <a:t>Android app sends a request → API/server processes it → server sends a response.</a:t>
            </a:r>
          </a:p>
          <a:p>
            <a:pPr>
              <a:defRPr sz="2200"/>
            </a:pPr>
            <a:r>
              <a:t>Common mobile examples: weather, news, maps, products, student records, and trivia questions.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API as a Restaurant Analogy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Customer = Android application</a:t>
            </a:r>
          </a:p>
          <a:p>
            <a:pPr>
              <a:defRPr sz="2200"/>
            </a:pPr>
            <a:r>
              <a:t>Waiter = API</a:t>
            </a:r>
          </a:p>
          <a:p>
            <a:pPr>
              <a:defRPr sz="2200"/>
            </a:pPr>
            <a:r>
              <a:t>Kitchen = server/database</a:t>
            </a:r>
          </a:p>
          <a:p>
            <a:pPr>
              <a:defRPr sz="2200"/>
            </a:pPr>
            <a:r>
              <a:t>Order = request</a:t>
            </a:r>
          </a:p>
          <a:p>
            <a:pPr>
              <a:defRPr sz="2200"/>
            </a:pPr>
            <a:r>
              <a:t>Food delivered = response/data</a:t>
            </a:r>
          </a:p>
          <a:p>
            <a:pPr>
              <a:defRPr sz="2200"/>
            </a:pPr>
            <a:r>
              <a:t>The application does not need to know how the server internally produces the data.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REST API &amp; HTTP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GET — retrieve data</a:t>
            </a:r>
          </a:p>
          <a:p>
            <a:pPr>
              <a:defRPr sz="2200"/>
            </a:pPr>
            <a:r>
              <a:t>POST — create/send new data</a:t>
            </a:r>
          </a:p>
          <a:p>
            <a:pPr>
              <a:defRPr sz="2200"/>
            </a:pPr>
            <a:r>
              <a:t>PUT — update existing data</a:t>
            </a:r>
          </a:p>
          <a:p>
            <a:pPr>
              <a:defRPr sz="2200"/>
            </a:pPr>
            <a:r>
              <a:t>DELETE — remove data</a:t>
            </a:r>
          </a:p>
          <a:p>
            <a:pPr>
              <a:defRPr sz="2200"/>
            </a:pPr>
            <a:r>
              <a:t>This chapter mainly focuses on GET requests for retrieving online information.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Library?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A collection of reusable code that simplifies development.</a:t>
            </a:r>
          </a:p>
          <a:p>
            <a:pPr>
              <a:defRPr sz="2200"/>
            </a:pPr>
            <a:r>
              <a:t>Avoids implementing common functionality from scratch.</a:t>
            </a:r>
          </a:p>
          <a:p>
            <a:pPr>
              <a:defRPr sz="2200"/>
            </a:pPr>
            <a:r>
              <a:t>Examples in Android development include Volley, Retrofit, Glide, and Picasso.</a:t>
            </a:r>
          </a:p>
          <a:p>
            <a:pPr>
              <a:defRPr sz="2200"/>
            </a:pPr>
            <a:r>
              <a:t>Libraries can reduce development time and simplify maintenance.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Volley?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Android networking library originally developed by Google.</a:t>
            </a:r>
          </a:p>
          <a:p>
            <a:pPr>
              <a:defRPr sz="2200"/>
            </a:pPr>
            <a:r>
              <a:t>Simplifies HTTP requests and responses.</a:t>
            </a:r>
          </a:p>
          <a:p>
            <a:pPr>
              <a:defRPr sz="2200"/>
            </a:pPr>
            <a:r>
              <a:t>Provides request queues, caching, error handling, and asynchronous networking.</a:t>
            </a:r>
          </a:p>
          <a:p>
            <a:pPr>
              <a:defRPr sz="2200"/>
            </a:pPr>
            <a:r>
              <a:t>Useful for learning client-server communication in Android applications.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5</a:t>
            </a:r>
            <a:r>
              <a:rPr dirty="0"/>
              <a:t>.2 Setting Up Volley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defRPr sz="2200"/>
            </a:pPr>
            <a:r>
              <a:rPr dirty="0"/>
              <a:t>1. Add the Volley dependency to the app module.</a:t>
            </a:r>
          </a:p>
          <a:p>
            <a:pPr>
              <a:defRPr sz="2200"/>
            </a:pPr>
            <a:r>
              <a:rPr dirty="0"/>
              <a:t>2. Add INTERNET permission to AndroidManifest.xml.</a:t>
            </a:r>
          </a:p>
          <a:p>
            <a:pPr>
              <a:defRPr sz="2200"/>
            </a:pPr>
            <a:r>
              <a:rPr dirty="0"/>
              <a:t>3. Create a </a:t>
            </a:r>
            <a:r>
              <a:rPr dirty="0" err="1"/>
              <a:t>RequestQueue</a:t>
            </a:r>
            <a:r>
              <a:rPr dirty="0"/>
              <a:t>.</a:t>
            </a:r>
          </a:p>
          <a:p>
            <a:pPr>
              <a:defRPr sz="2200"/>
            </a:pPr>
            <a:r>
              <a:rPr dirty="0"/>
              <a:t>4. Create a network request.</a:t>
            </a:r>
          </a:p>
          <a:p>
            <a:pPr>
              <a:defRPr sz="2200"/>
            </a:pPr>
            <a:r>
              <a:rPr dirty="0"/>
              <a:t>5. Add the request to the queue.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1828</Words>
  <Application>Microsoft Office PowerPoint</Application>
  <PresentationFormat>Widescreen</PresentationFormat>
  <Paragraphs>189</Paragraphs>
  <Slides>39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Aptos</vt:lpstr>
      <vt:lpstr>Arial</vt:lpstr>
      <vt:lpstr>Calibri</vt:lpstr>
      <vt:lpstr>Office Theme</vt:lpstr>
      <vt:lpstr>Chapter 5: Connecting Applications to the Web</vt:lpstr>
      <vt:lpstr>Chapter Contents</vt:lpstr>
      <vt:lpstr>Learning Outcomes</vt:lpstr>
      <vt:lpstr>5.1 What is an API?</vt:lpstr>
      <vt:lpstr>API as a Restaurant Analogy</vt:lpstr>
      <vt:lpstr>REST API &amp; HTTP Methods</vt:lpstr>
      <vt:lpstr>What is a Library?</vt:lpstr>
      <vt:lpstr>Why Volley?</vt:lpstr>
      <vt:lpstr>5.2 Setting Up Volley</vt:lpstr>
      <vt:lpstr>Volley Dependency</vt:lpstr>
      <vt:lpstr>Internet Permission</vt:lpstr>
      <vt:lpstr>Creating a Request Queue</vt:lpstr>
      <vt:lpstr>Using StringRequest</vt:lpstr>
      <vt:lpstr>StringRequest Data Flow</vt:lpstr>
      <vt:lpstr>5.3 Understanding JSONArray</vt:lpstr>
      <vt:lpstr>Example JSONArray</vt:lpstr>
      <vt:lpstr>JsonArrayRequest</vt:lpstr>
      <vt:lpstr>5.4 Parsing a JSONArray</vt:lpstr>
      <vt:lpstr>Parsing JSONArray</vt:lpstr>
      <vt:lpstr>JSONObject vs JSONArray</vt:lpstr>
      <vt:lpstr>5.5 JSONObject Request</vt:lpstr>
      <vt:lpstr>Example JSONObject Payload</vt:lpstr>
      <vt:lpstr>Creating JsonObjectRequest</vt:lpstr>
      <vt:lpstr>Parsing JSONObject</vt:lpstr>
      <vt:lpstr>Common JSONObject Getter Methods</vt:lpstr>
      <vt:lpstr>Nested JSONObject</vt:lpstr>
      <vt:lpstr>Parsing Nested JSONObject</vt:lpstr>
      <vt:lpstr>Case Study: Trivia Quiz App</vt:lpstr>
      <vt:lpstr>Trivia Quiz App — Concept</vt:lpstr>
      <vt:lpstr>Trivia App Workflow</vt:lpstr>
      <vt:lpstr>Mapping Trivia App to Chapter 6</vt:lpstr>
      <vt:lpstr>Sample Trivia JSON Array</vt:lpstr>
      <vt:lpstr>Reading Trivia Questions</vt:lpstr>
      <vt:lpstr>Example Quiz Screen</vt:lpstr>
      <vt:lpstr>Example Result Screen</vt:lpstr>
      <vt:lpstr>Complete Chapter Data Flow</vt:lpstr>
      <vt:lpstr>Chapter Summary</vt:lpstr>
      <vt:lpstr>Key Takeaway</vt:lpstr>
      <vt:lpstr>Discussion / Review Questions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Mohd Fadhli Abdul Jalil</cp:lastModifiedBy>
  <cp:revision>2</cp:revision>
  <dcterms:created xsi:type="dcterms:W3CDTF">2013-01-27T09:14:16Z</dcterms:created>
  <dcterms:modified xsi:type="dcterms:W3CDTF">2026-08-06T03:56:49Z</dcterms:modified>
  <cp:category/>
</cp:coreProperties>
</file>